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934" r:id="rId3"/>
    <p:sldId id="936" r:id="rId4"/>
    <p:sldId id="910" r:id="rId5"/>
    <p:sldId id="940" r:id="rId6"/>
    <p:sldId id="938" r:id="rId7"/>
    <p:sldId id="946" r:id="rId8"/>
    <p:sldId id="943" r:id="rId9"/>
    <p:sldId id="944" r:id="rId10"/>
    <p:sldId id="939" r:id="rId11"/>
    <p:sldId id="941" r:id="rId12"/>
    <p:sldId id="929" r:id="rId13"/>
    <p:sldId id="945" r:id="rId14"/>
    <p:sldId id="269" r:id="rId15"/>
    <p:sldId id="947" r:id="rId16"/>
    <p:sldId id="942" r:id="rId17"/>
    <p:sldId id="909" r:id="rId18"/>
    <p:sldId id="935" r:id="rId19"/>
    <p:sldId id="911" r:id="rId20"/>
    <p:sldId id="913" r:id="rId21"/>
    <p:sldId id="912" r:id="rId22"/>
    <p:sldId id="927" r:id="rId23"/>
    <p:sldId id="916" r:id="rId24"/>
    <p:sldId id="930" r:id="rId25"/>
    <p:sldId id="928" r:id="rId26"/>
    <p:sldId id="931" r:id="rId27"/>
    <p:sldId id="933" r:id="rId28"/>
    <p:sldId id="932" r:id="rId29"/>
    <p:sldId id="270" r:id="rId30"/>
    <p:sldId id="271" r:id="rId31"/>
    <p:sldId id="906" r:id="rId32"/>
    <p:sldId id="9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otes, Katherine M" initials="RKM" lastIdx="4" clrIdx="0">
    <p:extLst>
      <p:ext uri="{19B8F6BF-5375-455C-9EA6-DF929625EA0E}">
        <p15:presenceInfo xmlns:p15="http://schemas.microsoft.com/office/powerpoint/2012/main" userId="S::katherine.rootes@usbank.com::6e86b9e8-1426-4c62-a550-88a7a364bef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11BAC4-6387-448D-8DA1-F8696EA0FFD6}" v="272" dt="2023-06-08T21:54:11.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autoAdjust="0"/>
    <p:restoredTop sz="94719"/>
  </p:normalViewPr>
  <p:slideViewPr>
    <p:cSldViewPr snapToGrid="0">
      <p:cViewPr varScale="1">
        <p:scale>
          <a:sx n="152" d="100"/>
          <a:sy n="152"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821D8-963C-4C65-9615-5CD779DB2128}"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92EFE-7BA0-4970-B983-679A66C61B55}" type="slidenum">
              <a:rPr lang="en-US" smtClean="0"/>
              <a:t>‹#›</a:t>
            </a:fld>
            <a:endParaRPr lang="en-US"/>
          </a:p>
        </p:txBody>
      </p:sp>
    </p:spTree>
    <p:extLst>
      <p:ext uri="{BB962C8B-B14F-4D97-AF65-F5344CB8AC3E}">
        <p14:creationId xmlns:p14="http://schemas.microsoft.com/office/powerpoint/2010/main" val="2783113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5</a:t>
            </a:fld>
            <a:endParaRPr lang="en-US"/>
          </a:p>
        </p:txBody>
      </p:sp>
    </p:spTree>
    <p:extLst>
      <p:ext uri="{BB962C8B-B14F-4D97-AF65-F5344CB8AC3E}">
        <p14:creationId xmlns:p14="http://schemas.microsoft.com/office/powerpoint/2010/main" val="1165159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Production Apps footprint for Mongo (Number of Apps, Apps scale, data size)?</a:t>
            </a:r>
          </a:p>
        </p:txBody>
      </p:sp>
      <p:sp>
        <p:nvSpPr>
          <p:cNvPr id="4" name="Slide Number Placeholder 3"/>
          <p:cNvSpPr>
            <a:spLocks noGrp="1"/>
          </p:cNvSpPr>
          <p:nvPr>
            <p:ph type="sldNum" sz="quarter" idx="5"/>
          </p:nvPr>
        </p:nvSpPr>
        <p:spPr/>
        <p:txBody>
          <a:bodyPr/>
          <a:lstStyle/>
          <a:p>
            <a:fld id="{45192EFE-7BA0-4970-B983-679A66C61B55}" type="slidenum">
              <a:rPr lang="en-US" smtClean="0"/>
              <a:t>27</a:t>
            </a:fld>
            <a:endParaRPr lang="en-US"/>
          </a:p>
        </p:txBody>
      </p:sp>
    </p:spTree>
    <p:extLst>
      <p:ext uri="{BB962C8B-B14F-4D97-AF65-F5344CB8AC3E}">
        <p14:creationId xmlns:p14="http://schemas.microsoft.com/office/powerpoint/2010/main" val="334060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28</a:t>
            </a:fld>
            <a:endParaRPr lang="en-US"/>
          </a:p>
        </p:txBody>
      </p:sp>
    </p:spTree>
    <p:extLst>
      <p:ext uri="{BB962C8B-B14F-4D97-AF65-F5344CB8AC3E}">
        <p14:creationId xmlns:p14="http://schemas.microsoft.com/office/powerpoint/2010/main" val="27534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7</a:t>
            </a:fld>
            <a:endParaRPr lang="en-US"/>
          </a:p>
        </p:txBody>
      </p:sp>
    </p:spTree>
    <p:extLst>
      <p:ext uri="{BB962C8B-B14F-4D97-AF65-F5344CB8AC3E}">
        <p14:creationId xmlns:p14="http://schemas.microsoft.com/office/powerpoint/2010/main" val="156110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8</a:t>
            </a:fld>
            <a:endParaRPr lang="en-US"/>
          </a:p>
        </p:txBody>
      </p:sp>
    </p:spTree>
    <p:extLst>
      <p:ext uri="{BB962C8B-B14F-4D97-AF65-F5344CB8AC3E}">
        <p14:creationId xmlns:p14="http://schemas.microsoft.com/office/powerpoint/2010/main" val="19051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9</a:t>
            </a:fld>
            <a:endParaRPr lang="en-US"/>
          </a:p>
        </p:txBody>
      </p:sp>
    </p:spTree>
    <p:extLst>
      <p:ext uri="{BB962C8B-B14F-4D97-AF65-F5344CB8AC3E}">
        <p14:creationId xmlns:p14="http://schemas.microsoft.com/office/powerpoint/2010/main" val="418848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10</a:t>
            </a:fld>
            <a:endParaRPr lang="en-US"/>
          </a:p>
        </p:txBody>
      </p:sp>
    </p:spTree>
    <p:extLst>
      <p:ext uri="{BB962C8B-B14F-4D97-AF65-F5344CB8AC3E}">
        <p14:creationId xmlns:p14="http://schemas.microsoft.com/office/powerpoint/2010/main" val="334744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11</a:t>
            </a:fld>
            <a:endParaRPr lang="en-US"/>
          </a:p>
        </p:txBody>
      </p:sp>
    </p:spTree>
    <p:extLst>
      <p:ext uri="{BB962C8B-B14F-4D97-AF65-F5344CB8AC3E}">
        <p14:creationId xmlns:p14="http://schemas.microsoft.com/office/powerpoint/2010/main" val="348765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192EFE-7BA0-4970-B983-679A66C61B55}" type="slidenum">
              <a:rPr lang="en-US" smtClean="0"/>
              <a:t>12</a:t>
            </a:fld>
            <a:endParaRPr lang="en-US"/>
          </a:p>
        </p:txBody>
      </p:sp>
    </p:spTree>
    <p:extLst>
      <p:ext uri="{BB962C8B-B14F-4D97-AF65-F5344CB8AC3E}">
        <p14:creationId xmlns:p14="http://schemas.microsoft.com/office/powerpoint/2010/main" val="155977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13</a:t>
            </a:fld>
            <a:endParaRPr lang="en-US"/>
          </a:p>
        </p:txBody>
      </p:sp>
    </p:spTree>
    <p:extLst>
      <p:ext uri="{BB962C8B-B14F-4D97-AF65-F5344CB8AC3E}">
        <p14:creationId xmlns:p14="http://schemas.microsoft.com/office/powerpoint/2010/main" val="36049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pagination in Mongo, as we don't want to retrieve so many records from given collection or query?</a:t>
            </a:r>
          </a:p>
        </p:txBody>
      </p:sp>
      <p:sp>
        <p:nvSpPr>
          <p:cNvPr id="4" name="Slide Number Placeholder 3"/>
          <p:cNvSpPr>
            <a:spLocks noGrp="1"/>
          </p:cNvSpPr>
          <p:nvPr>
            <p:ph type="sldNum" sz="quarter" idx="5"/>
          </p:nvPr>
        </p:nvSpPr>
        <p:spPr/>
        <p:txBody>
          <a:bodyPr/>
          <a:lstStyle/>
          <a:p>
            <a:fld id="{45192EFE-7BA0-4970-B983-679A66C61B55}" type="slidenum">
              <a:rPr lang="en-US" smtClean="0"/>
              <a:t>21</a:t>
            </a:fld>
            <a:endParaRPr lang="en-US"/>
          </a:p>
        </p:txBody>
      </p:sp>
    </p:spTree>
    <p:extLst>
      <p:ext uri="{BB962C8B-B14F-4D97-AF65-F5344CB8AC3E}">
        <p14:creationId xmlns:p14="http://schemas.microsoft.com/office/powerpoint/2010/main" val="277921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16BA-A735-4D62-A96D-6ACCB4B70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5F7D37-432C-4B48-925F-1F0C0B446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7AD14-EC55-44BD-961F-2971B957AA32}"/>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5" name="Footer Placeholder 4">
            <a:extLst>
              <a:ext uri="{FF2B5EF4-FFF2-40B4-BE49-F238E27FC236}">
                <a16:creationId xmlns:a16="http://schemas.microsoft.com/office/drawing/2014/main" id="{6DCCB0A3-3816-4D39-8B96-812DA6E6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9D7BA-8633-4396-83F1-0C2CD5D6FE7A}"/>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90019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FAA1-5702-4D8C-9246-EB2EC7C75F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5C11A8-06F8-4792-869A-95CAB65BF5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34B40-2D63-456C-863E-3E358791E0FA}"/>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5" name="Footer Placeholder 4">
            <a:extLst>
              <a:ext uri="{FF2B5EF4-FFF2-40B4-BE49-F238E27FC236}">
                <a16:creationId xmlns:a16="http://schemas.microsoft.com/office/drawing/2014/main" id="{6BC39413-2BDB-44A0-9C36-F986651C2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659F3-9D54-4548-880B-E593DEABBE2F}"/>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74605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C518C-F281-44D7-BB8A-8EDA610F1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8CD08F-9D77-4E34-B910-281481586D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364D7-D1BF-4DD0-A9D1-CDCB02845CAC}"/>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5" name="Footer Placeholder 4">
            <a:extLst>
              <a:ext uri="{FF2B5EF4-FFF2-40B4-BE49-F238E27FC236}">
                <a16:creationId xmlns:a16="http://schemas.microsoft.com/office/drawing/2014/main" id="{DE136701-8455-45E4-894F-94DB96A44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1504C-5177-469F-ACAC-26A5CE155380}"/>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96984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0C0A-9590-49F5-9B5C-0B1875717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6370A-26C6-4F31-BB10-C6F0644553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0748F-58A1-4F80-BEFC-31C5633A3139}"/>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5" name="Footer Placeholder 4">
            <a:extLst>
              <a:ext uri="{FF2B5EF4-FFF2-40B4-BE49-F238E27FC236}">
                <a16:creationId xmlns:a16="http://schemas.microsoft.com/office/drawing/2014/main" id="{9BD4155D-E3D1-4386-BE12-151AB1545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47F5F-81E7-4EC5-9A21-719180F6F00F}"/>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89477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4287-5FEB-4AC7-AC7C-6E4D99DED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455A57-919D-40FC-8D7A-1EB6B565B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4413F-4151-4DCF-8FB5-767E689B3F7E}"/>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5" name="Footer Placeholder 4">
            <a:extLst>
              <a:ext uri="{FF2B5EF4-FFF2-40B4-BE49-F238E27FC236}">
                <a16:creationId xmlns:a16="http://schemas.microsoft.com/office/drawing/2014/main" id="{EFD7B051-C58E-4A2B-9666-DF2FE7FA7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D8A82-EF99-44D4-BD91-AD9DC667B2E9}"/>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4160979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2256-D0CE-47F7-A4F7-EC2530BDE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65A1E-C59D-4329-95D6-7D3EEC9BA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43DB77-27CA-460C-BF3D-E48619C6C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B9B98B-5F2C-4C46-AE5A-EADA2E0FB7D4}"/>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6" name="Footer Placeholder 5">
            <a:extLst>
              <a:ext uri="{FF2B5EF4-FFF2-40B4-BE49-F238E27FC236}">
                <a16:creationId xmlns:a16="http://schemas.microsoft.com/office/drawing/2014/main" id="{9948F031-2868-4614-A01F-DA142FA5A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020A5-28C6-4BB1-9EE3-250F9334AB08}"/>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1205971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F2E7-61BE-4021-B4E5-00D4513231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1448A5-FDC2-4BA5-9CAF-F5F7FE7863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A4F56-3A23-4137-991B-F9E8BC09D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C424FF-4AD0-45D7-811B-914EE4A40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5DDBF2-8AE6-4D22-ABF8-03566E3B20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D630F-6A14-45F6-A626-3530091F571A}"/>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8" name="Footer Placeholder 7">
            <a:extLst>
              <a:ext uri="{FF2B5EF4-FFF2-40B4-BE49-F238E27FC236}">
                <a16:creationId xmlns:a16="http://schemas.microsoft.com/office/drawing/2014/main" id="{17FC14F4-4094-4236-8AF4-180454191F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96C43E-6EAF-47FF-8B85-1D9E6C2E3E26}"/>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205063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4FE8-1048-4AFA-9D3A-225890BB0B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AB537-02B7-4FE6-AAFA-CB0C1EF478C3}"/>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4" name="Footer Placeholder 3">
            <a:extLst>
              <a:ext uri="{FF2B5EF4-FFF2-40B4-BE49-F238E27FC236}">
                <a16:creationId xmlns:a16="http://schemas.microsoft.com/office/drawing/2014/main" id="{D2768A4E-1905-4B4E-804E-766E62EB7B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54B938-618F-425D-A2E6-4C30C908BB22}"/>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05547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F9C44-DEFA-406F-B1FC-4D8DDBC67205}"/>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3" name="Footer Placeholder 2">
            <a:extLst>
              <a:ext uri="{FF2B5EF4-FFF2-40B4-BE49-F238E27FC236}">
                <a16:creationId xmlns:a16="http://schemas.microsoft.com/office/drawing/2014/main" id="{431997E0-BAD3-4F18-BAE9-0E95A77895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05E60A-C162-40AB-AF9B-992683C1D980}"/>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15128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03A-D717-4711-97E2-3BB16B0E1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37F46-570E-4F90-AA52-0F200E9DF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2CA2D-47DD-416A-9344-A4DB70926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120B2-465B-4C1F-9A1D-0B8B6970B957}"/>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6" name="Footer Placeholder 5">
            <a:extLst>
              <a:ext uri="{FF2B5EF4-FFF2-40B4-BE49-F238E27FC236}">
                <a16:creationId xmlns:a16="http://schemas.microsoft.com/office/drawing/2014/main" id="{CBE3725C-E3FA-4001-A9DE-328B90DE48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D7289-72FD-4386-89DE-DF753674B9F5}"/>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27489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3646-4EB8-4132-9789-0822A708C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D97B9-13BA-4763-A48E-D2675B7E43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A3E060-FA87-499C-AE0A-989BC9D38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2573E-33BE-4881-A516-8F751C72886D}"/>
              </a:ext>
            </a:extLst>
          </p:cNvPr>
          <p:cNvSpPr>
            <a:spLocks noGrp="1"/>
          </p:cNvSpPr>
          <p:nvPr>
            <p:ph type="dt" sz="half" idx="10"/>
          </p:nvPr>
        </p:nvSpPr>
        <p:spPr/>
        <p:txBody>
          <a:bodyPr/>
          <a:lstStyle/>
          <a:p>
            <a:fld id="{6318D083-51CB-4DD6-9131-4EC25F23E2EE}" type="datetimeFigureOut">
              <a:rPr lang="en-US" smtClean="0"/>
              <a:t>4/3/24</a:t>
            </a:fld>
            <a:endParaRPr lang="en-US"/>
          </a:p>
        </p:txBody>
      </p:sp>
      <p:sp>
        <p:nvSpPr>
          <p:cNvPr id="6" name="Footer Placeholder 5">
            <a:extLst>
              <a:ext uri="{FF2B5EF4-FFF2-40B4-BE49-F238E27FC236}">
                <a16:creationId xmlns:a16="http://schemas.microsoft.com/office/drawing/2014/main" id="{D11B8686-A897-408B-B5C9-1C14F0308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8654-1639-496F-9E17-C343AFEF2E7E}"/>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26946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F7B23-7E79-4454-AA60-3B86D45CE0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D35D84-4F52-4534-8EE6-0C7E7388B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2D44F4-EF2F-4F7E-99AB-0B920D728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8D083-51CB-4DD6-9131-4EC25F23E2EE}" type="datetimeFigureOut">
              <a:rPr lang="en-US" smtClean="0"/>
              <a:t>4/3/24</a:t>
            </a:fld>
            <a:endParaRPr lang="en-US"/>
          </a:p>
        </p:txBody>
      </p:sp>
      <p:sp>
        <p:nvSpPr>
          <p:cNvPr id="5" name="Footer Placeholder 4">
            <a:extLst>
              <a:ext uri="{FF2B5EF4-FFF2-40B4-BE49-F238E27FC236}">
                <a16:creationId xmlns:a16="http://schemas.microsoft.com/office/drawing/2014/main" id="{1803F822-A75F-4DA8-9026-10DCC14087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83A3E8-BABE-45D1-AC03-064FF611B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6DFB5-41AB-4986-8FDA-472EFCE48EF4}" type="slidenum">
              <a:rPr lang="en-US" smtClean="0"/>
              <a:t>‹#›</a:t>
            </a:fld>
            <a:endParaRPr lang="en-US"/>
          </a:p>
        </p:txBody>
      </p:sp>
    </p:spTree>
    <p:extLst>
      <p:ext uri="{BB962C8B-B14F-4D97-AF65-F5344CB8AC3E}">
        <p14:creationId xmlns:p14="http://schemas.microsoft.com/office/powerpoint/2010/main" val="371312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lab.us.bank-dns.com/axsult1/db-techmod/-/blob/main/Implementation/Phase%202/documents/StoredProcedureMigration.md" TargetMode="External"/><Relationship Id="rId3" Type="http://schemas.openxmlformats.org/officeDocument/2006/relationships/hyperlink" Target="https://gitlab.us.bank-dns.com/axsult1/db-techmod/-/blob/main/MongoBAW_Integarion.md" TargetMode="External"/><Relationship Id="rId7" Type="http://schemas.openxmlformats.org/officeDocument/2006/relationships/hyperlink" Target="https://gitlab.us.bank-dns.com/axsult1/db-techmod/-/blob/main/Implementation/Phase%202/documents/ExternalReportingDoc.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lab.us.bank-dns.com/axsult1/db-techmod/-/blob/main/Implementation/Phase%202/documents/AggregateFunctionalityDocumentation.md" TargetMode="External"/><Relationship Id="rId5" Type="http://schemas.openxmlformats.org/officeDocument/2006/relationships/hyperlink" Target="https://gitlab.us.bank-dns.com/axsult1/db-techmod/-/blob/main/Implementation/Phase%202/documents/HowTos/MongoDBPatterns.md" TargetMode="External"/><Relationship Id="rId4" Type="http://schemas.openxmlformats.org/officeDocument/2006/relationships/hyperlink" Target="https://gitlab.us.bank-dns.com/axsult1/db-techmod/-/blob/main/Implementation/Phase%202/Readme.m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mailto:%3Ccassiano.bein@mongodb.com" TargetMode="External"/><Relationship Id="rId3" Type="http://schemas.openxmlformats.org/officeDocument/2006/relationships/hyperlink" Target="mailto:%3Cthomas.liesenfelt@usbank.com" TargetMode="External"/><Relationship Id="rId7" Type="http://schemas.openxmlformats.org/officeDocument/2006/relationships/hyperlink" Target="mailto:%3csean.latterner@mongodb.com" TargetMode="External"/><Relationship Id="rId2" Type="http://schemas.openxmlformats.org/officeDocument/2006/relationships/hyperlink" Target="mailto:%3cjennifer.gaboury@usbank.com" TargetMode="External"/><Relationship Id="rId1" Type="http://schemas.openxmlformats.org/officeDocument/2006/relationships/slideLayout" Target="../slideLayouts/slideLayout1.xml"/><Relationship Id="rId6" Type="http://schemas.openxmlformats.org/officeDocument/2006/relationships/hyperlink" Target="mailto:ryan.hoeksema@usbank.com" TargetMode="External"/><Relationship Id="rId5" Type="http://schemas.openxmlformats.org/officeDocument/2006/relationships/hyperlink" Target="mailto:%3cradhanatha.samal@usbank.com" TargetMode="External"/><Relationship Id="rId10" Type="http://schemas.openxmlformats.org/officeDocument/2006/relationships/hyperlink" Target="mailto:%3cmichael.clousing@usbank.com" TargetMode="External"/><Relationship Id="rId4" Type="http://schemas.openxmlformats.org/officeDocument/2006/relationships/hyperlink" Target="mailto:bijulal.gopinathannair@usbank.com" TargetMode="External"/><Relationship Id="rId9" Type="http://schemas.openxmlformats.org/officeDocument/2006/relationships/hyperlink" Target="mailto:SQL.Server.DBA.Group@usbank.co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matthew.gillingham@usbank.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graph with upward trend with solid fill">
            <a:extLst>
              <a:ext uri="{FF2B5EF4-FFF2-40B4-BE49-F238E27FC236}">
                <a16:creationId xmlns:a16="http://schemas.microsoft.com/office/drawing/2014/main" id="{92AFB4B7-8DE6-CD20-1041-6A17C5BE9C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1031239" y="1525536"/>
            <a:ext cx="3775459" cy="3775459"/>
          </a:xfrm>
          <a:prstGeom prst="rect">
            <a:avLst/>
          </a:prstGeom>
        </p:spPr>
      </p:pic>
      <p:sp>
        <p:nvSpPr>
          <p:cNvPr id="54" name="Freeform: Shape 4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Right Triangle 4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C67C9-0EF6-45A1-B706-0C355B7C0C8A}"/>
              </a:ext>
            </a:extLst>
          </p:cNvPr>
          <p:cNvSpPr>
            <a:spLocks noGrp="1"/>
          </p:cNvSpPr>
          <p:nvPr>
            <p:ph type="ctrTitle"/>
          </p:nvPr>
        </p:nvSpPr>
        <p:spPr>
          <a:xfrm>
            <a:off x="5775961" y="2542044"/>
            <a:ext cx="5384800" cy="946205"/>
          </a:xfrm>
        </p:spPr>
        <p:txBody>
          <a:bodyPr rtlCol="0" anchor="b">
            <a:normAutofit fontScale="90000"/>
            <a:scene3d>
              <a:camera prst="orthographicFront"/>
              <a:lightRig rig="harsh" dir="t"/>
            </a:scene3d>
            <a:sp3d extrusionH="57150" prstMaterial="matte">
              <a:bevelT w="63500" h="12700" prst="angle"/>
              <a:contourClr>
                <a:schemeClr val="bg1">
                  <a:lumMod val="65000"/>
                </a:schemeClr>
              </a:contourClr>
            </a:sp3d>
          </a:bodyPr>
          <a:lstStyle/>
          <a:p>
            <a:pPr algn="l"/>
            <a:r>
              <a:rPr lang="en-US" sz="7200" b="1" dirty="0">
                <a:ln/>
                <a:latin typeface="+mn-lt"/>
                <a:ea typeface="+mn-ea"/>
                <a:cs typeface="+mn-cs"/>
              </a:rPr>
              <a:t>Data Strategy</a:t>
            </a:r>
          </a:p>
        </p:txBody>
      </p:sp>
      <p:sp>
        <p:nvSpPr>
          <p:cNvPr id="3" name="Subtitle 2">
            <a:extLst>
              <a:ext uri="{FF2B5EF4-FFF2-40B4-BE49-F238E27FC236}">
                <a16:creationId xmlns:a16="http://schemas.microsoft.com/office/drawing/2014/main" id="{B68E2F72-174D-4B36-BD86-17CB37777514}"/>
              </a:ext>
            </a:extLst>
          </p:cNvPr>
          <p:cNvSpPr>
            <a:spLocks noGrp="1"/>
          </p:cNvSpPr>
          <p:nvPr>
            <p:ph type="subTitle" idx="1"/>
          </p:nvPr>
        </p:nvSpPr>
        <p:spPr>
          <a:xfrm>
            <a:off x="9859385" y="3413265"/>
            <a:ext cx="1301376" cy="330970"/>
          </a:xfrm>
        </p:spPr>
        <p:txBody>
          <a:bodyPr vert="horz" lIns="91440" tIns="45720" rIns="91440" bIns="45720" rtlCol="0" anchor="t">
            <a:normAutofit fontScale="92500" lnSpcReduction="10000"/>
            <a:scene3d>
              <a:camera prst="orthographicFront"/>
              <a:lightRig rig="harsh" dir="t"/>
            </a:scene3d>
            <a:sp3d extrusionH="57150" prstMaterial="matte">
              <a:bevelT w="63500" h="12700" prst="angle"/>
              <a:contourClr>
                <a:schemeClr val="bg1">
                  <a:lumMod val="65000"/>
                </a:schemeClr>
              </a:contourClr>
            </a:sp3d>
          </a:bodyPr>
          <a:lstStyle/>
          <a:p>
            <a:pPr algn="l">
              <a:spcBef>
                <a:spcPct val="0"/>
              </a:spcBef>
              <a:spcAft>
                <a:spcPts val="600"/>
              </a:spcAft>
            </a:pPr>
            <a:r>
              <a:rPr lang="en-US" sz="2000" b="1" dirty="0">
                <a:ln/>
              </a:rPr>
              <a:t>V0.1</a:t>
            </a:r>
          </a:p>
        </p:txBody>
      </p:sp>
    </p:spTree>
    <p:extLst>
      <p:ext uri="{BB962C8B-B14F-4D97-AF65-F5344CB8AC3E}">
        <p14:creationId xmlns:p14="http://schemas.microsoft.com/office/powerpoint/2010/main" val="44279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762783" y="1217939"/>
            <a:ext cx="10621162" cy="1678074"/>
          </a:xfrm>
        </p:spPr>
        <p:txBody>
          <a:bodyPr>
            <a:normAutofit/>
          </a:bodyPr>
          <a:lstStyle/>
          <a:p>
            <a:r>
              <a:rPr lang="en-US" sz="1600" b="1" dirty="0"/>
              <a:t>Improve Operational Efficiencies:</a:t>
            </a:r>
          </a:p>
          <a:p>
            <a:pPr lvl="1"/>
            <a:r>
              <a:rPr lang="en-US" sz="1600" b="1" dirty="0"/>
              <a:t>Much faster response times to save/retrieve objects </a:t>
            </a:r>
          </a:p>
          <a:p>
            <a:pPr lvl="1"/>
            <a:r>
              <a:rPr lang="en-US" sz="1600" b="1" dirty="0"/>
              <a:t>No Timeout, lockout issues:</a:t>
            </a:r>
          </a:p>
          <a:p>
            <a:r>
              <a:rPr lang="en-US" sz="1600" b="1" dirty="0"/>
              <a:t>Stability and Resiliency</a:t>
            </a:r>
          </a:p>
          <a:p>
            <a:pPr lvl="1"/>
            <a:r>
              <a:rPr lang="en-US" sz="1600" b="1" dirty="0"/>
              <a:t>No performance issues, db errors noticed in Load Test (SQL Server vs Mongo)</a:t>
            </a:r>
          </a:p>
        </p:txBody>
      </p:sp>
      <p:pic>
        <p:nvPicPr>
          <p:cNvPr id="2" name="Picture 1">
            <a:extLst>
              <a:ext uri="{FF2B5EF4-FFF2-40B4-BE49-F238E27FC236}">
                <a16:creationId xmlns:a16="http://schemas.microsoft.com/office/drawing/2014/main" id="{F3282977-69D0-6456-F751-2C3E24C83F89}"/>
              </a:ext>
            </a:extLst>
          </p:cNvPr>
          <p:cNvPicPr>
            <a:picLocks noChangeAspect="1"/>
          </p:cNvPicPr>
          <p:nvPr/>
        </p:nvPicPr>
        <p:blipFill>
          <a:blip r:embed="rId3"/>
          <a:stretch>
            <a:fillRect/>
          </a:stretch>
        </p:blipFill>
        <p:spPr>
          <a:xfrm>
            <a:off x="555732" y="2752882"/>
            <a:ext cx="11030275" cy="3960969"/>
          </a:xfrm>
          <a:prstGeom prst="rect">
            <a:avLst/>
          </a:prstGeom>
        </p:spPr>
      </p:pic>
    </p:spTree>
    <p:extLst>
      <p:ext uri="{BB962C8B-B14F-4D97-AF65-F5344CB8AC3E}">
        <p14:creationId xmlns:p14="http://schemas.microsoft.com/office/powerpoint/2010/main" val="229723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r>
              <a:rPr lang="en-US" sz="1600" b="1" dirty="0"/>
              <a:t>High Availability With Always Consistency</a:t>
            </a:r>
          </a:p>
          <a:p>
            <a:pPr lvl="1"/>
            <a:r>
              <a:rPr lang="en-US" sz="1600" b="1" dirty="0"/>
              <a:t>Secondary Apps can access data from secondary nodes where little old data is ok to get data fast without putting load on primary server</a:t>
            </a:r>
          </a:p>
          <a:p>
            <a:pPr lvl="1"/>
            <a:r>
              <a:rPr lang="en-US" sz="1600" b="1" dirty="0"/>
              <a:t>Primary app can always read/write data to primary node to achieve always consistency.</a:t>
            </a:r>
            <a:endParaRPr lang="en-US" sz="1600" dirty="0"/>
          </a:p>
        </p:txBody>
      </p:sp>
      <p:graphicFrame>
        <p:nvGraphicFramePr>
          <p:cNvPr id="5" name="Table 4">
            <a:extLst>
              <a:ext uri="{FF2B5EF4-FFF2-40B4-BE49-F238E27FC236}">
                <a16:creationId xmlns:a16="http://schemas.microsoft.com/office/drawing/2014/main" id="{44656A1B-E14B-A209-744D-AEFA4E8DF1AA}"/>
              </a:ext>
            </a:extLst>
          </p:cNvPr>
          <p:cNvGraphicFramePr>
            <a:graphicFrameLocks noGrp="1"/>
          </p:cNvGraphicFramePr>
          <p:nvPr>
            <p:extLst>
              <p:ext uri="{D42A27DB-BD31-4B8C-83A1-F6EECF244321}">
                <p14:modId xmlns:p14="http://schemas.microsoft.com/office/powerpoint/2010/main" val="1509466077"/>
              </p:ext>
            </p:extLst>
          </p:nvPr>
        </p:nvGraphicFramePr>
        <p:xfrm>
          <a:off x="947956" y="2315621"/>
          <a:ext cx="10217792" cy="4326592"/>
        </p:xfrm>
        <a:graphic>
          <a:graphicData uri="http://schemas.openxmlformats.org/drawingml/2006/table">
            <a:tbl>
              <a:tblPr firstRow="1" bandRow="1">
                <a:tableStyleId>{5C22544A-7EE6-4342-B048-85BDC9FD1C3A}</a:tableStyleId>
              </a:tblPr>
              <a:tblGrid>
                <a:gridCol w="1023457">
                  <a:extLst>
                    <a:ext uri="{9D8B030D-6E8A-4147-A177-3AD203B41FA5}">
                      <a16:colId xmlns:a16="http://schemas.microsoft.com/office/drawing/2014/main" val="2223636992"/>
                    </a:ext>
                  </a:extLst>
                </a:gridCol>
                <a:gridCol w="2684477">
                  <a:extLst>
                    <a:ext uri="{9D8B030D-6E8A-4147-A177-3AD203B41FA5}">
                      <a16:colId xmlns:a16="http://schemas.microsoft.com/office/drawing/2014/main" val="3007141234"/>
                    </a:ext>
                  </a:extLst>
                </a:gridCol>
                <a:gridCol w="2374084">
                  <a:extLst>
                    <a:ext uri="{9D8B030D-6E8A-4147-A177-3AD203B41FA5}">
                      <a16:colId xmlns:a16="http://schemas.microsoft.com/office/drawing/2014/main" val="3426617815"/>
                    </a:ext>
                  </a:extLst>
                </a:gridCol>
                <a:gridCol w="1838751">
                  <a:extLst>
                    <a:ext uri="{9D8B030D-6E8A-4147-A177-3AD203B41FA5}">
                      <a16:colId xmlns:a16="http://schemas.microsoft.com/office/drawing/2014/main" val="2405655967"/>
                    </a:ext>
                  </a:extLst>
                </a:gridCol>
                <a:gridCol w="2297023">
                  <a:extLst>
                    <a:ext uri="{9D8B030D-6E8A-4147-A177-3AD203B41FA5}">
                      <a16:colId xmlns:a16="http://schemas.microsoft.com/office/drawing/2014/main" val="4064107228"/>
                    </a:ext>
                  </a:extLst>
                </a:gridCol>
              </a:tblGrid>
              <a:tr h="323654">
                <a:tc>
                  <a:txBody>
                    <a:bodyPr/>
                    <a:lstStyle/>
                    <a:p>
                      <a:endParaRPr lang="en-US" sz="1000"/>
                    </a:p>
                  </a:txBody>
                  <a:tcPr/>
                </a:tc>
                <a:tc>
                  <a:txBody>
                    <a:bodyPr/>
                    <a:lstStyle/>
                    <a:p>
                      <a:endParaRPr lang="en-US" sz="1000" dirty="0"/>
                    </a:p>
                  </a:txBody>
                  <a:tcPr/>
                </a:tc>
                <a:tc>
                  <a:txBody>
                    <a:bodyPr/>
                    <a:lstStyle/>
                    <a:p>
                      <a:r>
                        <a:rPr lang="en-US" sz="1000" dirty="0"/>
                        <a:t>Cassandra</a:t>
                      </a:r>
                    </a:p>
                  </a:txBody>
                  <a:tcPr/>
                </a:tc>
                <a:tc>
                  <a:txBody>
                    <a:bodyPr/>
                    <a:lstStyle/>
                    <a:p>
                      <a:r>
                        <a:rPr lang="en-US" sz="1000" dirty="0"/>
                        <a:t>MongoDB</a:t>
                      </a:r>
                    </a:p>
                  </a:txBody>
                  <a:tcPr/>
                </a:tc>
                <a:tc>
                  <a:txBody>
                    <a:bodyPr/>
                    <a:lstStyle/>
                    <a:p>
                      <a:r>
                        <a:rPr lang="en-US" sz="1000" dirty="0" err="1"/>
                        <a:t>CosmosDB</a:t>
                      </a:r>
                      <a:endParaRPr lang="en-US" sz="1000" dirty="0"/>
                    </a:p>
                  </a:txBody>
                  <a:tcPr/>
                </a:tc>
                <a:extLst>
                  <a:ext uri="{0D108BD9-81ED-4DB2-BD59-A6C34878D82A}">
                    <a16:rowId xmlns:a16="http://schemas.microsoft.com/office/drawing/2014/main" val="3520145989"/>
                  </a:ext>
                </a:extLst>
              </a:tr>
              <a:tr h="323654">
                <a:tc>
                  <a:txBody>
                    <a:bodyPr/>
                    <a:lstStyle/>
                    <a:p>
                      <a:r>
                        <a:rPr lang="en-US" sz="1000" b="1" dirty="0"/>
                        <a:t>Flexibility</a:t>
                      </a:r>
                    </a:p>
                  </a:txBody>
                  <a:tcPr/>
                </a:tc>
                <a:tc>
                  <a:txBody>
                    <a:bodyPr/>
                    <a:lstStyle/>
                    <a:p>
                      <a:endParaRPr lang="en-US" sz="1000"/>
                    </a:p>
                  </a:txBody>
                  <a:tcPr/>
                </a:tc>
                <a:tc>
                  <a:txBody>
                    <a:bodyPr/>
                    <a:lstStyle/>
                    <a:p>
                      <a:r>
                        <a:rPr lang="en-US" sz="1000" b="1" dirty="0"/>
                        <a:t>Low</a:t>
                      </a:r>
                    </a:p>
                  </a:txBody>
                  <a:tcPr/>
                </a:tc>
                <a:tc>
                  <a:txBody>
                    <a:bodyPr/>
                    <a:lstStyle/>
                    <a:p>
                      <a:r>
                        <a:rPr lang="en-US" sz="1000" b="1" dirty="0"/>
                        <a:t>High</a:t>
                      </a:r>
                    </a:p>
                  </a:txBody>
                  <a:tcPr/>
                </a:tc>
                <a:tc>
                  <a:txBody>
                    <a:bodyPr/>
                    <a:lstStyle/>
                    <a:p>
                      <a:r>
                        <a:rPr lang="en-US" sz="1000" b="1" dirty="0"/>
                        <a:t>Medium</a:t>
                      </a:r>
                    </a:p>
                  </a:txBody>
                  <a:tcPr/>
                </a:tc>
                <a:extLst>
                  <a:ext uri="{0D108BD9-81ED-4DB2-BD59-A6C34878D82A}">
                    <a16:rowId xmlns:a16="http://schemas.microsoft.com/office/drawing/2014/main" val="3920646085"/>
                  </a:ext>
                </a:extLst>
              </a:tr>
              <a:tr h="323654">
                <a:tc>
                  <a:txBody>
                    <a:bodyPr/>
                    <a:lstStyle/>
                    <a:p>
                      <a:endParaRPr lang="en-US" sz="1000" b="1"/>
                    </a:p>
                  </a:txBody>
                  <a:tcPr/>
                </a:tc>
                <a:tc>
                  <a:txBody>
                    <a:bodyPr/>
                    <a:lstStyle/>
                    <a:p>
                      <a:r>
                        <a:rPr lang="en-US" sz="1000" dirty="0"/>
                        <a:t>Schema less</a:t>
                      </a:r>
                    </a:p>
                  </a:txBody>
                  <a:tcPr/>
                </a:tc>
                <a:tc>
                  <a:txBody>
                    <a:bodyPr/>
                    <a:lstStyle/>
                    <a:p>
                      <a:r>
                        <a:rPr lang="en-US" sz="1000" b="1" dirty="0"/>
                        <a:t>No</a:t>
                      </a:r>
                    </a:p>
                  </a:txBody>
                  <a:tcPr/>
                </a:tc>
                <a:tc>
                  <a:txBody>
                    <a:bodyPr/>
                    <a:lstStyle/>
                    <a:p>
                      <a:r>
                        <a:rPr lang="en-US" sz="1000" b="1" dirty="0"/>
                        <a:t>Yes</a:t>
                      </a:r>
                    </a:p>
                  </a:txBody>
                  <a:tcPr/>
                </a:tc>
                <a:tc>
                  <a:txBody>
                    <a:bodyPr/>
                    <a:lstStyle/>
                    <a:p>
                      <a:r>
                        <a:rPr lang="en-US" sz="1000" b="1" dirty="0"/>
                        <a:t>Yes</a:t>
                      </a:r>
                    </a:p>
                  </a:txBody>
                  <a:tcPr/>
                </a:tc>
                <a:extLst>
                  <a:ext uri="{0D108BD9-81ED-4DB2-BD59-A6C34878D82A}">
                    <a16:rowId xmlns:a16="http://schemas.microsoft.com/office/drawing/2014/main" val="49264212"/>
                  </a:ext>
                </a:extLst>
              </a:tr>
              <a:tr h="323654">
                <a:tc>
                  <a:txBody>
                    <a:bodyPr/>
                    <a:lstStyle/>
                    <a:p>
                      <a:endParaRPr lang="en-US" sz="1000" b="1"/>
                    </a:p>
                  </a:txBody>
                  <a:tcPr/>
                </a:tc>
                <a:tc>
                  <a:txBody>
                    <a:bodyPr/>
                    <a:lstStyle/>
                    <a:p>
                      <a:r>
                        <a:rPr lang="en-US" sz="1000" dirty="0"/>
                        <a:t>Transaction Support for multiple operations</a:t>
                      </a:r>
                    </a:p>
                  </a:txBody>
                  <a:tcPr/>
                </a:tc>
                <a:tc>
                  <a:txBody>
                    <a:bodyPr/>
                    <a:lstStyle/>
                    <a:p>
                      <a:r>
                        <a:rPr lang="en-US" sz="1000" b="1" dirty="0"/>
                        <a:t>N/A</a:t>
                      </a:r>
                    </a:p>
                  </a:txBody>
                  <a:tcPr/>
                </a:tc>
                <a:tc>
                  <a:txBody>
                    <a:bodyPr/>
                    <a:lstStyle/>
                    <a:p>
                      <a:r>
                        <a:rPr lang="en-US" sz="1000" b="1" dirty="0"/>
                        <a:t>Yes</a:t>
                      </a:r>
                    </a:p>
                  </a:txBody>
                  <a:tcPr/>
                </a:tc>
                <a:tc>
                  <a:txBody>
                    <a:bodyPr/>
                    <a:lstStyle/>
                    <a:p>
                      <a:r>
                        <a:rPr lang="en-US" sz="1000" b="1" dirty="0"/>
                        <a:t>No</a:t>
                      </a:r>
                    </a:p>
                  </a:txBody>
                  <a:tcPr/>
                </a:tc>
                <a:extLst>
                  <a:ext uri="{0D108BD9-81ED-4DB2-BD59-A6C34878D82A}">
                    <a16:rowId xmlns:a16="http://schemas.microsoft.com/office/drawing/2014/main" val="360764553"/>
                  </a:ext>
                </a:extLst>
              </a:tr>
              <a:tr h="323654">
                <a:tc>
                  <a:txBody>
                    <a:bodyPr/>
                    <a:lstStyle/>
                    <a:p>
                      <a:endParaRPr lang="en-US" sz="1000" b="1"/>
                    </a:p>
                  </a:txBody>
                  <a:tcPr/>
                </a:tc>
                <a:tc>
                  <a:txBody>
                    <a:bodyPr/>
                    <a:lstStyle/>
                    <a:p>
                      <a:r>
                        <a:rPr lang="en-US" sz="1000" dirty="0"/>
                        <a:t>Compound Indexing Capability</a:t>
                      </a:r>
                    </a:p>
                  </a:txBody>
                  <a:tcPr/>
                </a:tc>
                <a:tc>
                  <a:txBody>
                    <a:bodyPr/>
                    <a:lstStyle/>
                    <a:p>
                      <a:r>
                        <a:rPr lang="en-US" sz="1000" b="1" dirty="0"/>
                        <a:t>N/A</a:t>
                      </a:r>
                    </a:p>
                  </a:txBody>
                  <a:tcPr/>
                </a:tc>
                <a:tc>
                  <a:txBody>
                    <a:bodyPr/>
                    <a:lstStyle/>
                    <a:p>
                      <a:r>
                        <a:rPr lang="en-US" sz="1000" b="1" dirty="0"/>
                        <a:t>32 levels</a:t>
                      </a:r>
                    </a:p>
                  </a:txBody>
                  <a:tcPr/>
                </a:tc>
                <a:tc>
                  <a:txBody>
                    <a:bodyPr/>
                    <a:lstStyle/>
                    <a:p>
                      <a:r>
                        <a:rPr lang="en-US" sz="1000" b="1" dirty="0"/>
                        <a:t>6 levels</a:t>
                      </a:r>
                    </a:p>
                  </a:txBody>
                  <a:tcPr/>
                </a:tc>
                <a:extLst>
                  <a:ext uri="{0D108BD9-81ED-4DB2-BD59-A6C34878D82A}">
                    <a16:rowId xmlns:a16="http://schemas.microsoft.com/office/drawing/2014/main" val="1913553116"/>
                  </a:ext>
                </a:extLst>
              </a:tr>
              <a:tr h="323654">
                <a:tc>
                  <a:txBody>
                    <a:bodyPr/>
                    <a:lstStyle/>
                    <a:p>
                      <a:endParaRPr lang="en-US" sz="1000" b="1"/>
                    </a:p>
                  </a:txBody>
                  <a:tcPr/>
                </a:tc>
                <a:tc>
                  <a:txBody>
                    <a:bodyPr/>
                    <a:lstStyle/>
                    <a:p>
                      <a:r>
                        <a:rPr lang="en-US" sz="1000" dirty="0"/>
                        <a:t>Joins</a:t>
                      </a:r>
                    </a:p>
                  </a:txBody>
                  <a:tcPr/>
                </a:tc>
                <a:tc>
                  <a:txBody>
                    <a:bodyPr/>
                    <a:lstStyle/>
                    <a:p>
                      <a:r>
                        <a:rPr lang="en-US" sz="1000" b="1" dirty="0"/>
                        <a:t>N/A</a:t>
                      </a:r>
                    </a:p>
                  </a:txBody>
                  <a:tcPr/>
                </a:tc>
                <a:tc>
                  <a:txBody>
                    <a:bodyPr/>
                    <a:lstStyle/>
                    <a:p>
                      <a:r>
                        <a:rPr lang="en-US" sz="1000" b="1" dirty="0"/>
                        <a:t>Supports Multiple </a:t>
                      </a:r>
                    </a:p>
                  </a:txBody>
                  <a:tcPr/>
                </a:tc>
                <a:tc>
                  <a:txBody>
                    <a:bodyPr/>
                    <a:lstStyle/>
                    <a:p>
                      <a:r>
                        <a:rPr lang="en-US" sz="1000" b="1" dirty="0"/>
                        <a:t>Supports One Join</a:t>
                      </a:r>
                    </a:p>
                  </a:txBody>
                  <a:tcPr/>
                </a:tc>
                <a:extLst>
                  <a:ext uri="{0D108BD9-81ED-4DB2-BD59-A6C34878D82A}">
                    <a16:rowId xmlns:a16="http://schemas.microsoft.com/office/drawing/2014/main" val="1764803828"/>
                  </a:ext>
                </a:extLst>
              </a:tr>
              <a:tr h="323654">
                <a:tc>
                  <a:txBody>
                    <a:bodyPr/>
                    <a:lstStyle/>
                    <a:p>
                      <a:endParaRPr lang="en-US" sz="1000" b="1"/>
                    </a:p>
                  </a:txBody>
                  <a:tcPr/>
                </a:tc>
                <a:tc>
                  <a:txBody>
                    <a:bodyPr/>
                    <a:lstStyle/>
                    <a:p>
                      <a:r>
                        <a:rPr lang="en-US" sz="1000" dirty="0"/>
                        <a:t>Object Size</a:t>
                      </a:r>
                    </a:p>
                  </a:txBody>
                  <a:tcPr/>
                </a:tc>
                <a:tc>
                  <a:txBody>
                    <a:bodyPr/>
                    <a:lstStyle/>
                    <a:p>
                      <a:r>
                        <a:rPr lang="en-US" sz="1000" b="1" dirty="0"/>
                        <a:t>N/A</a:t>
                      </a:r>
                    </a:p>
                  </a:txBody>
                  <a:tcPr/>
                </a:tc>
                <a:tc>
                  <a:txBody>
                    <a:bodyPr/>
                    <a:lstStyle/>
                    <a:p>
                      <a:r>
                        <a:rPr lang="en-US" sz="1000" b="1" dirty="0"/>
                        <a:t>16mb</a:t>
                      </a:r>
                    </a:p>
                  </a:txBody>
                  <a:tcPr/>
                </a:tc>
                <a:tc>
                  <a:txBody>
                    <a:bodyPr/>
                    <a:lstStyle/>
                    <a:p>
                      <a:r>
                        <a:rPr lang="en-US" sz="1000" b="1" dirty="0"/>
                        <a:t>2mb by default</a:t>
                      </a:r>
                      <a:r>
                        <a:rPr lang="en-US" sz="1000" dirty="0"/>
                        <a:t>. Configurable to 16mb</a:t>
                      </a:r>
                    </a:p>
                  </a:txBody>
                  <a:tcPr/>
                </a:tc>
                <a:extLst>
                  <a:ext uri="{0D108BD9-81ED-4DB2-BD59-A6C34878D82A}">
                    <a16:rowId xmlns:a16="http://schemas.microsoft.com/office/drawing/2014/main" val="2391777306"/>
                  </a:ext>
                </a:extLst>
              </a:tr>
              <a:tr h="323654">
                <a:tc>
                  <a:txBody>
                    <a:bodyPr/>
                    <a:lstStyle/>
                    <a:p>
                      <a:r>
                        <a:rPr lang="en-US" sz="1000" b="1" dirty="0"/>
                        <a:t>Consistency</a:t>
                      </a:r>
                    </a:p>
                  </a:txBody>
                  <a:tcPr/>
                </a:tc>
                <a:tc>
                  <a:txBody>
                    <a:bodyPr/>
                    <a:lstStyle/>
                    <a:p>
                      <a:endParaRPr lang="en-US" sz="1000" dirty="0"/>
                    </a:p>
                  </a:txBody>
                  <a:tcPr/>
                </a:tc>
                <a:tc>
                  <a:txBody>
                    <a:bodyPr/>
                    <a:lstStyle/>
                    <a:p>
                      <a:r>
                        <a:rPr lang="en-US" sz="1000" b="1" dirty="0"/>
                        <a:t>Strong Consistency achievable </a:t>
                      </a:r>
                      <a:r>
                        <a:rPr lang="en-US" sz="1000" dirty="0"/>
                        <a:t>but slows down response times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Always consistent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Strong Consistency achievable </a:t>
                      </a:r>
                      <a:r>
                        <a:rPr lang="en-US" sz="1000" dirty="0"/>
                        <a:t>but slows down response times &amp; operations charged higher</a:t>
                      </a:r>
                    </a:p>
                  </a:txBody>
                  <a:tcPr/>
                </a:tc>
                <a:extLst>
                  <a:ext uri="{0D108BD9-81ED-4DB2-BD59-A6C34878D82A}">
                    <a16:rowId xmlns:a16="http://schemas.microsoft.com/office/drawing/2014/main" val="3956045429"/>
                  </a:ext>
                </a:extLst>
              </a:tr>
              <a:tr h="323654">
                <a:tc>
                  <a:txBody>
                    <a:bodyPr/>
                    <a:lstStyle/>
                    <a:p>
                      <a:endParaRPr lang="en-US" sz="1000"/>
                    </a:p>
                  </a:txBody>
                  <a:tcPr/>
                </a:tc>
                <a:tc>
                  <a:txBody>
                    <a:bodyPr/>
                    <a:lstStyle/>
                    <a:p>
                      <a:r>
                        <a:rPr lang="en-US" sz="1000" dirty="0"/>
                        <a:t>Is always consistency achievable for Primary app by Default?</a:t>
                      </a:r>
                    </a:p>
                  </a:txBody>
                  <a:tcPr/>
                </a:tc>
                <a:tc>
                  <a:txBody>
                    <a:bodyPr/>
                    <a:lstStyle/>
                    <a:p>
                      <a:r>
                        <a:rPr lang="en-US" sz="1000" b="1" dirty="0"/>
                        <a:t>No</a:t>
                      </a:r>
                    </a:p>
                  </a:txBody>
                  <a:tcPr/>
                </a:tc>
                <a:tc>
                  <a:txBody>
                    <a:bodyPr/>
                    <a:lstStyle/>
                    <a:p>
                      <a:r>
                        <a:rPr lang="en-US" sz="1000" b="1" dirty="0"/>
                        <a:t>Yes</a:t>
                      </a:r>
                      <a:r>
                        <a:rPr lang="en-US" sz="1000" dirty="0"/>
                        <a:t> (Primary app can always interact with Primary Server)</a:t>
                      </a:r>
                    </a:p>
                  </a:txBody>
                  <a:tcPr/>
                </a:tc>
                <a:tc>
                  <a:txBody>
                    <a:bodyPr/>
                    <a:lstStyle/>
                    <a:p>
                      <a:r>
                        <a:rPr lang="en-US" sz="1000" b="1" dirty="0"/>
                        <a:t>No</a:t>
                      </a:r>
                    </a:p>
                  </a:txBody>
                  <a:tcPr/>
                </a:tc>
                <a:extLst>
                  <a:ext uri="{0D108BD9-81ED-4DB2-BD59-A6C34878D82A}">
                    <a16:rowId xmlns:a16="http://schemas.microsoft.com/office/drawing/2014/main" val="1913425916"/>
                  </a:ext>
                </a:extLst>
              </a:tr>
              <a:tr h="323654">
                <a:tc>
                  <a:txBody>
                    <a:bodyPr/>
                    <a:lstStyle/>
                    <a:p>
                      <a:r>
                        <a:rPr lang="en-US" sz="1000" b="1" dirty="0"/>
                        <a:t>Pricing</a:t>
                      </a:r>
                    </a:p>
                  </a:txBody>
                  <a:tcPr/>
                </a:tc>
                <a:tc>
                  <a:txBody>
                    <a:bodyPr/>
                    <a:lstStyle/>
                    <a:p>
                      <a:endParaRPr lang="en-US" sz="1000" dirty="0"/>
                    </a:p>
                  </a:txBody>
                  <a:tcPr/>
                </a:tc>
                <a:tc>
                  <a:txBody>
                    <a:bodyPr/>
                    <a:lstStyle/>
                    <a:p>
                      <a:r>
                        <a:rPr lang="en-US" sz="1000" dirty="0"/>
                        <a:t>Higher For Strong Consistency</a:t>
                      </a:r>
                    </a:p>
                  </a:txBody>
                  <a:tcPr/>
                </a:tc>
                <a:tc>
                  <a:txBody>
                    <a:bodyPr/>
                    <a:lstStyle/>
                    <a:p>
                      <a:r>
                        <a:rPr lang="en-US" sz="1000" dirty="0"/>
                        <a:t>Stays the same for Always Consistency</a:t>
                      </a:r>
                    </a:p>
                  </a:txBody>
                  <a:tcPr/>
                </a:tc>
                <a:tc>
                  <a:txBody>
                    <a:bodyPr/>
                    <a:lstStyle/>
                    <a:p>
                      <a:r>
                        <a:rPr lang="en-US" sz="1000" dirty="0"/>
                        <a:t>Higher For Strong Consistency</a:t>
                      </a:r>
                    </a:p>
                  </a:txBody>
                  <a:tcPr/>
                </a:tc>
                <a:extLst>
                  <a:ext uri="{0D108BD9-81ED-4DB2-BD59-A6C34878D82A}">
                    <a16:rowId xmlns:a16="http://schemas.microsoft.com/office/drawing/2014/main" val="1196849698"/>
                  </a:ext>
                </a:extLst>
              </a:tr>
              <a:tr h="323654">
                <a:tc>
                  <a:txBody>
                    <a:bodyPr/>
                    <a:lstStyle/>
                    <a:p>
                      <a:endParaRPr lang="en-US" sz="1000"/>
                    </a:p>
                  </a:txBody>
                  <a:tcPr/>
                </a:tc>
                <a:tc>
                  <a:txBody>
                    <a:bodyPr/>
                    <a:lstStyle/>
                    <a:p>
                      <a:r>
                        <a:rPr lang="en-US" sz="1000" dirty="0"/>
                        <a:t>For Strong Consistency</a:t>
                      </a:r>
                    </a:p>
                  </a:txBody>
                  <a:tcPr/>
                </a:tc>
                <a:tc>
                  <a:txBody>
                    <a:bodyPr/>
                    <a:lstStyle/>
                    <a:p>
                      <a:r>
                        <a:rPr lang="en-US" sz="1000" dirty="0"/>
                        <a:t>N/A</a:t>
                      </a:r>
                    </a:p>
                  </a:txBody>
                  <a:tcPr/>
                </a:tc>
                <a:tc>
                  <a:txBody>
                    <a:bodyPr/>
                    <a:lstStyle/>
                    <a:p>
                      <a:r>
                        <a:rPr lang="en-US" sz="1000" b="1" dirty="0"/>
                        <a:t>Stays the same as regular</a:t>
                      </a:r>
                    </a:p>
                  </a:txBody>
                  <a:tcPr/>
                </a:tc>
                <a:tc>
                  <a:txBody>
                    <a:bodyPr/>
                    <a:lstStyle/>
                    <a:p>
                      <a:r>
                        <a:rPr lang="en-US" sz="1000" b="1" dirty="0"/>
                        <a:t>2 X regular pricing</a:t>
                      </a:r>
                    </a:p>
                  </a:txBody>
                  <a:tcPr/>
                </a:tc>
                <a:extLst>
                  <a:ext uri="{0D108BD9-81ED-4DB2-BD59-A6C34878D82A}">
                    <a16:rowId xmlns:a16="http://schemas.microsoft.com/office/drawing/2014/main" val="4201629772"/>
                  </a:ext>
                </a:extLst>
              </a:tr>
              <a:tr h="323654">
                <a:tc>
                  <a:txBody>
                    <a:bodyPr/>
                    <a:lstStyle/>
                    <a:p>
                      <a:r>
                        <a:rPr lang="en-US" sz="1000" b="1" dirty="0"/>
                        <a:t>Interoperability</a:t>
                      </a:r>
                    </a:p>
                  </a:txBody>
                  <a:tcPr/>
                </a:tc>
                <a:tc>
                  <a:txBody>
                    <a:bodyPr/>
                    <a:lstStyle/>
                    <a:p>
                      <a:r>
                        <a:rPr lang="en-US" sz="1000" dirty="0"/>
                        <a:t>Regulation to be able to shift cluster between cloud providers or to </a:t>
                      </a:r>
                      <a:r>
                        <a:rPr lang="en-US" sz="1000" dirty="0" err="1"/>
                        <a:t>onPrem</a:t>
                      </a:r>
                      <a:endParaRPr lang="en-US" sz="1000" dirty="0"/>
                    </a:p>
                  </a:txBody>
                  <a:tcPr/>
                </a:tc>
                <a:tc>
                  <a:txBody>
                    <a:bodyPr/>
                    <a:lstStyle/>
                    <a:p>
                      <a:r>
                        <a:rPr lang="en-US" sz="1000" dirty="0"/>
                        <a:t>Yes</a:t>
                      </a:r>
                    </a:p>
                  </a:txBody>
                  <a:tcPr/>
                </a:tc>
                <a:tc>
                  <a:txBody>
                    <a:bodyPr/>
                    <a:lstStyle/>
                    <a:p>
                      <a:r>
                        <a:rPr lang="en-US" sz="1000" b="1" dirty="0"/>
                        <a:t>Yes</a:t>
                      </a:r>
                    </a:p>
                  </a:txBody>
                  <a:tcPr/>
                </a:tc>
                <a:tc>
                  <a:txBody>
                    <a:bodyPr/>
                    <a:lstStyle/>
                    <a:p>
                      <a:r>
                        <a:rPr lang="en-US" sz="1000" b="1" dirty="0"/>
                        <a:t>No</a:t>
                      </a:r>
                    </a:p>
                  </a:txBody>
                  <a:tcPr/>
                </a:tc>
                <a:extLst>
                  <a:ext uri="{0D108BD9-81ED-4DB2-BD59-A6C34878D82A}">
                    <a16:rowId xmlns:a16="http://schemas.microsoft.com/office/drawing/2014/main" val="2204234763"/>
                  </a:ext>
                </a:extLst>
              </a:tr>
            </a:tbl>
          </a:graphicData>
        </a:graphic>
      </p:graphicFrame>
    </p:spTree>
    <p:extLst>
      <p:ext uri="{BB962C8B-B14F-4D97-AF65-F5344CB8AC3E}">
        <p14:creationId xmlns:p14="http://schemas.microsoft.com/office/powerpoint/2010/main" val="102956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B36233E1-93A7-13D8-174E-6CBB8B4EAFDA}"/>
              </a:ext>
            </a:extLst>
          </p:cNvPr>
          <p:cNvSpPr/>
          <p:nvPr/>
        </p:nvSpPr>
        <p:spPr>
          <a:xfrm>
            <a:off x="805565" y="2059871"/>
            <a:ext cx="179713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BPM App</a:t>
            </a:r>
          </a:p>
        </p:txBody>
      </p:sp>
      <p:sp>
        <p:nvSpPr>
          <p:cNvPr id="3" name="Rectangle 2">
            <a:extLst>
              <a:ext uri="{FF2B5EF4-FFF2-40B4-BE49-F238E27FC236}">
                <a16:creationId xmlns:a16="http://schemas.microsoft.com/office/drawing/2014/main" id="{EF8833AC-99B3-F4F7-E5A5-704D62CD0142}"/>
              </a:ext>
            </a:extLst>
          </p:cNvPr>
          <p:cNvSpPr/>
          <p:nvPr/>
        </p:nvSpPr>
        <p:spPr>
          <a:xfrm>
            <a:off x="805563" y="3004416"/>
            <a:ext cx="3082093" cy="944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Database</a:t>
            </a:r>
          </a:p>
        </p:txBody>
      </p:sp>
      <p:cxnSp>
        <p:nvCxnSpPr>
          <p:cNvPr id="4" name="Straight Connector 3">
            <a:extLst>
              <a:ext uri="{FF2B5EF4-FFF2-40B4-BE49-F238E27FC236}">
                <a16:creationId xmlns:a16="http://schemas.microsoft.com/office/drawing/2014/main" id="{1495A25E-F56E-F410-A16B-1AAC8A33F477}"/>
              </a:ext>
            </a:extLst>
          </p:cNvPr>
          <p:cNvCxnSpPr/>
          <p:nvPr/>
        </p:nvCxnSpPr>
        <p:spPr>
          <a:xfrm>
            <a:off x="927060"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830392-BB65-D80B-EA84-903EB12815EA}"/>
              </a:ext>
            </a:extLst>
          </p:cNvPr>
          <p:cNvCxnSpPr/>
          <p:nvPr/>
        </p:nvCxnSpPr>
        <p:spPr>
          <a:xfrm>
            <a:off x="1001509"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F36F8A-270A-C9F4-AC77-12D512BFFFE3}"/>
              </a:ext>
            </a:extLst>
          </p:cNvPr>
          <p:cNvCxnSpPr/>
          <p:nvPr/>
        </p:nvCxnSpPr>
        <p:spPr>
          <a:xfrm>
            <a:off x="1075958"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C38458-98DB-62B9-1D01-89EB4A8D6434}"/>
              </a:ext>
            </a:extLst>
          </p:cNvPr>
          <p:cNvCxnSpPr/>
          <p:nvPr/>
        </p:nvCxnSpPr>
        <p:spPr>
          <a:xfrm>
            <a:off x="1150407"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DE8BAC-F04A-023B-F14C-FBAE0F61173C}"/>
              </a:ext>
            </a:extLst>
          </p:cNvPr>
          <p:cNvCxnSpPr/>
          <p:nvPr/>
        </p:nvCxnSpPr>
        <p:spPr>
          <a:xfrm>
            <a:off x="1224856"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FD99B1-9326-96E1-94F5-8C716B37276D}"/>
              </a:ext>
            </a:extLst>
          </p:cNvPr>
          <p:cNvCxnSpPr/>
          <p:nvPr/>
        </p:nvCxnSpPr>
        <p:spPr>
          <a:xfrm>
            <a:off x="1299305"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B870BD-12A0-0F0C-08E0-440ECC3A6DB0}"/>
              </a:ext>
            </a:extLst>
          </p:cNvPr>
          <p:cNvCxnSpPr/>
          <p:nvPr/>
        </p:nvCxnSpPr>
        <p:spPr>
          <a:xfrm>
            <a:off x="1373754"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84B5A3-BC4D-4891-4AB2-CDB5CF225CD8}"/>
              </a:ext>
            </a:extLst>
          </p:cNvPr>
          <p:cNvCxnSpPr/>
          <p:nvPr/>
        </p:nvCxnSpPr>
        <p:spPr>
          <a:xfrm>
            <a:off x="1448203"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ADB400-C7D4-7C50-62D9-B93F4903B912}"/>
              </a:ext>
            </a:extLst>
          </p:cNvPr>
          <p:cNvCxnSpPr/>
          <p:nvPr/>
        </p:nvCxnSpPr>
        <p:spPr>
          <a:xfrm>
            <a:off x="1522652"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3EE65A-9587-8EB3-A6DF-C5AFCB430B91}"/>
              </a:ext>
            </a:extLst>
          </p:cNvPr>
          <p:cNvCxnSpPr/>
          <p:nvPr/>
        </p:nvCxnSpPr>
        <p:spPr>
          <a:xfrm>
            <a:off x="1597101"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A25892-7BC1-4553-0B9C-DDF7FDC11C53}"/>
              </a:ext>
            </a:extLst>
          </p:cNvPr>
          <p:cNvCxnSpPr/>
          <p:nvPr/>
        </p:nvCxnSpPr>
        <p:spPr>
          <a:xfrm>
            <a:off x="1671550"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EDD85C-A7BC-E4C1-95FD-A8528286A480}"/>
              </a:ext>
            </a:extLst>
          </p:cNvPr>
          <p:cNvCxnSpPr/>
          <p:nvPr/>
        </p:nvCxnSpPr>
        <p:spPr>
          <a:xfrm>
            <a:off x="1745999"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BD71BE9-BA38-507D-CCA3-719C93F65B5B}"/>
              </a:ext>
            </a:extLst>
          </p:cNvPr>
          <p:cNvCxnSpPr/>
          <p:nvPr/>
        </p:nvCxnSpPr>
        <p:spPr>
          <a:xfrm>
            <a:off x="1820448"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5EE22E-528B-DD30-AFAD-78DBAB860BE4}"/>
              </a:ext>
            </a:extLst>
          </p:cNvPr>
          <p:cNvCxnSpPr/>
          <p:nvPr/>
        </p:nvCxnSpPr>
        <p:spPr>
          <a:xfrm>
            <a:off x="1894897"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B7976F-C5A7-BC4E-5FF1-10A33CC29972}"/>
              </a:ext>
            </a:extLst>
          </p:cNvPr>
          <p:cNvCxnSpPr/>
          <p:nvPr/>
        </p:nvCxnSpPr>
        <p:spPr>
          <a:xfrm>
            <a:off x="1969346"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24D1EE-3839-B8A7-C846-F058A5581180}"/>
              </a:ext>
            </a:extLst>
          </p:cNvPr>
          <p:cNvCxnSpPr/>
          <p:nvPr/>
        </p:nvCxnSpPr>
        <p:spPr>
          <a:xfrm>
            <a:off x="2043795"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85A766-054A-630C-CFF6-0DA93A1A3BD0}"/>
              </a:ext>
            </a:extLst>
          </p:cNvPr>
          <p:cNvCxnSpPr/>
          <p:nvPr/>
        </p:nvCxnSpPr>
        <p:spPr>
          <a:xfrm>
            <a:off x="2118244"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0F111D-76CC-DB4A-6E80-0F83ED3473C7}"/>
              </a:ext>
            </a:extLst>
          </p:cNvPr>
          <p:cNvCxnSpPr/>
          <p:nvPr/>
        </p:nvCxnSpPr>
        <p:spPr>
          <a:xfrm>
            <a:off x="2192693"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C5241B-4EE0-DE59-61B9-42617B5E1B80}"/>
              </a:ext>
            </a:extLst>
          </p:cNvPr>
          <p:cNvCxnSpPr/>
          <p:nvPr/>
        </p:nvCxnSpPr>
        <p:spPr>
          <a:xfrm>
            <a:off x="2267142"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7A7F57-3B6F-174B-D2EC-2D9F2294B3A8}"/>
              </a:ext>
            </a:extLst>
          </p:cNvPr>
          <p:cNvCxnSpPr/>
          <p:nvPr/>
        </p:nvCxnSpPr>
        <p:spPr>
          <a:xfrm>
            <a:off x="2341591"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C588CB0-D32F-D806-C154-ABFCB65E2143}"/>
              </a:ext>
            </a:extLst>
          </p:cNvPr>
          <p:cNvCxnSpPr/>
          <p:nvPr/>
        </p:nvCxnSpPr>
        <p:spPr>
          <a:xfrm>
            <a:off x="2416040"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AFDD5BE-154F-137B-744D-F69BF8270885}"/>
              </a:ext>
            </a:extLst>
          </p:cNvPr>
          <p:cNvCxnSpPr/>
          <p:nvPr/>
        </p:nvCxnSpPr>
        <p:spPr>
          <a:xfrm>
            <a:off x="2490489"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8597B1-9291-7100-74B9-DD80DC6D02AE}"/>
              </a:ext>
            </a:extLst>
          </p:cNvPr>
          <p:cNvCxnSpPr/>
          <p:nvPr/>
        </p:nvCxnSpPr>
        <p:spPr>
          <a:xfrm>
            <a:off x="2564941"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81945B3-572E-B603-2C9D-11C4058540F3}"/>
              </a:ext>
            </a:extLst>
          </p:cNvPr>
          <p:cNvCxnSpPr/>
          <p:nvPr/>
        </p:nvCxnSpPr>
        <p:spPr>
          <a:xfrm>
            <a:off x="2797728"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2FCE3A4-BDAE-5EE3-56A9-0DD155E630C8}"/>
              </a:ext>
            </a:extLst>
          </p:cNvPr>
          <p:cNvCxnSpPr/>
          <p:nvPr/>
        </p:nvCxnSpPr>
        <p:spPr>
          <a:xfrm>
            <a:off x="2899886"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F78A2A-6FF7-E513-E90F-A2C1D616CE31}"/>
              </a:ext>
            </a:extLst>
          </p:cNvPr>
          <p:cNvCxnSpPr/>
          <p:nvPr/>
        </p:nvCxnSpPr>
        <p:spPr>
          <a:xfrm>
            <a:off x="2980273"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181B101-9321-E6F3-5AF3-5542D2B40135}"/>
              </a:ext>
            </a:extLst>
          </p:cNvPr>
          <p:cNvSpPr/>
          <p:nvPr/>
        </p:nvSpPr>
        <p:spPr>
          <a:xfrm>
            <a:off x="2668988" y="2059871"/>
            <a:ext cx="56408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a:t>
            </a:r>
          </a:p>
        </p:txBody>
      </p:sp>
      <p:sp>
        <p:nvSpPr>
          <p:cNvPr id="59" name="Rectangle 58">
            <a:extLst>
              <a:ext uri="{FF2B5EF4-FFF2-40B4-BE49-F238E27FC236}">
                <a16:creationId xmlns:a16="http://schemas.microsoft.com/office/drawing/2014/main" id="{2B9A7F95-AF28-4447-AC75-8305EAAD55A1}"/>
              </a:ext>
            </a:extLst>
          </p:cNvPr>
          <p:cNvSpPr/>
          <p:nvPr/>
        </p:nvSpPr>
        <p:spPr>
          <a:xfrm>
            <a:off x="6981539" y="1946924"/>
            <a:ext cx="179713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BPM App</a:t>
            </a:r>
          </a:p>
        </p:txBody>
      </p:sp>
      <p:sp>
        <p:nvSpPr>
          <p:cNvPr id="60" name="Rectangle 59">
            <a:extLst>
              <a:ext uri="{FF2B5EF4-FFF2-40B4-BE49-F238E27FC236}">
                <a16:creationId xmlns:a16="http://schemas.microsoft.com/office/drawing/2014/main" id="{EE4D4587-883E-F023-BD10-9AD2F21B5CC1}"/>
              </a:ext>
            </a:extLst>
          </p:cNvPr>
          <p:cNvSpPr/>
          <p:nvPr/>
        </p:nvSpPr>
        <p:spPr>
          <a:xfrm>
            <a:off x="7112172" y="4227898"/>
            <a:ext cx="1695291"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Cassandra (logic)</a:t>
            </a:r>
          </a:p>
        </p:txBody>
      </p:sp>
      <p:cxnSp>
        <p:nvCxnSpPr>
          <p:cNvPr id="61" name="Straight Connector 60">
            <a:extLst>
              <a:ext uri="{FF2B5EF4-FFF2-40B4-BE49-F238E27FC236}">
                <a16:creationId xmlns:a16="http://schemas.microsoft.com/office/drawing/2014/main" id="{65BF3FD1-4FEF-6C74-E52B-8FF66F5406E2}"/>
              </a:ext>
            </a:extLst>
          </p:cNvPr>
          <p:cNvCxnSpPr/>
          <p:nvPr/>
        </p:nvCxnSpPr>
        <p:spPr>
          <a:xfrm>
            <a:off x="714079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BE237B-C4C2-CBED-FC54-C27259388E38}"/>
              </a:ext>
            </a:extLst>
          </p:cNvPr>
          <p:cNvCxnSpPr/>
          <p:nvPr/>
        </p:nvCxnSpPr>
        <p:spPr>
          <a:xfrm>
            <a:off x="721524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DD951B-C5F2-609F-916A-A68C8C1CD565}"/>
              </a:ext>
            </a:extLst>
          </p:cNvPr>
          <p:cNvCxnSpPr/>
          <p:nvPr/>
        </p:nvCxnSpPr>
        <p:spPr>
          <a:xfrm>
            <a:off x="728969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EC8F24-234D-3C66-B8C9-300D990B140C}"/>
              </a:ext>
            </a:extLst>
          </p:cNvPr>
          <p:cNvCxnSpPr/>
          <p:nvPr/>
        </p:nvCxnSpPr>
        <p:spPr>
          <a:xfrm>
            <a:off x="7364143"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360CF9-E96D-3520-0DEB-F7EAC1423BE4}"/>
              </a:ext>
            </a:extLst>
          </p:cNvPr>
          <p:cNvCxnSpPr/>
          <p:nvPr/>
        </p:nvCxnSpPr>
        <p:spPr>
          <a:xfrm>
            <a:off x="7438592"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8979E4-13F3-2326-188D-2BBD5A9AF340}"/>
              </a:ext>
            </a:extLst>
          </p:cNvPr>
          <p:cNvCxnSpPr/>
          <p:nvPr/>
        </p:nvCxnSpPr>
        <p:spPr>
          <a:xfrm>
            <a:off x="7513041"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25D3B44-4F04-8199-ECB0-65644809FDEE}"/>
              </a:ext>
            </a:extLst>
          </p:cNvPr>
          <p:cNvCxnSpPr/>
          <p:nvPr/>
        </p:nvCxnSpPr>
        <p:spPr>
          <a:xfrm>
            <a:off x="7587490"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5F1E9D8-C7FD-25C5-9BB3-42215E8801A2}"/>
              </a:ext>
            </a:extLst>
          </p:cNvPr>
          <p:cNvCxnSpPr/>
          <p:nvPr/>
        </p:nvCxnSpPr>
        <p:spPr>
          <a:xfrm>
            <a:off x="7661939"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B7958C-5448-11BE-8AA4-359780D6FCBC}"/>
              </a:ext>
            </a:extLst>
          </p:cNvPr>
          <p:cNvCxnSpPr/>
          <p:nvPr/>
        </p:nvCxnSpPr>
        <p:spPr>
          <a:xfrm>
            <a:off x="7736388"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5D1843-8F8C-FC57-9C60-AE0DAA07EEE4}"/>
              </a:ext>
            </a:extLst>
          </p:cNvPr>
          <p:cNvGrpSpPr/>
          <p:nvPr/>
        </p:nvGrpSpPr>
        <p:grpSpPr>
          <a:xfrm>
            <a:off x="7810837" y="3675240"/>
            <a:ext cx="372245" cy="552659"/>
            <a:chOff x="7810837" y="3675240"/>
            <a:chExt cx="372245" cy="552659"/>
          </a:xfrm>
        </p:grpSpPr>
        <p:cxnSp>
          <p:nvCxnSpPr>
            <p:cNvPr id="71" name="Straight Connector 70">
              <a:extLst>
                <a:ext uri="{FF2B5EF4-FFF2-40B4-BE49-F238E27FC236}">
                  <a16:creationId xmlns:a16="http://schemas.microsoft.com/office/drawing/2014/main" id="{3189CA23-239A-8CC8-B2AE-43DC601D8D46}"/>
                </a:ext>
              </a:extLst>
            </p:cNvPr>
            <p:cNvCxnSpPr/>
            <p:nvPr/>
          </p:nvCxnSpPr>
          <p:spPr>
            <a:xfrm>
              <a:off x="7810837"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589D09-685C-0DD3-E691-3381B15D7AA5}"/>
                </a:ext>
              </a:extLst>
            </p:cNvPr>
            <p:cNvCxnSpPr/>
            <p:nvPr/>
          </p:nvCxnSpPr>
          <p:spPr>
            <a:xfrm>
              <a:off x="788528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9A0D1C6-48E5-83F8-9602-6CA282B52E63}"/>
                </a:ext>
              </a:extLst>
            </p:cNvPr>
            <p:cNvCxnSpPr/>
            <p:nvPr/>
          </p:nvCxnSpPr>
          <p:spPr>
            <a:xfrm>
              <a:off x="795973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95CD8A3-282C-2509-514E-1D9DF1430EF3}"/>
                </a:ext>
              </a:extLst>
            </p:cNvPr>
            <p:cNvCxnSpPr/>
            <p:nvPr/>
          </p:nvCxnSpPr>
          <p:spPr>
            <a:xfrm>
              <a:off x="803418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38DC2D-D779-1FB5-9A5F-D0F9BE1AA4D0}"/>
                </a:ext>
              </a:extLst>
            </p:cNvPr>
            <p:cNvCxnSpPr/>
            <p:nvPr/>
          </p:nvCxnSpPr>
          <p:spPr>
            <a:xfrm>
              <a:off x="8108633"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32782E-B329-DC61-35C0-581676EAA08A}"/>
                </a:ext>
              </a:extLst>
            </p:cNvPr>
            <p:cNvCxnSpPr/>
            <p:nvPr/>
          </p:nvCxnSpPr>
          <p:spPr>
            <a:xfrm>
              <a:off x="8183082"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7" name="Straight Connector 76">
            <a:extLst>
              <a:ext uri="{FF2B5EF4-FFF2-40B4-BE49-F238E27FC236}">
                <a16:creationId xmlns:a16="http://schemas.microsoft.com/office/drawing/2014/main" id="{E07AB0FB-9AA0-3A7F-D923-2BF5519245A7}"/>
              </a:ext>
            </a:extLst>
          </p:cNvPr>
          <p:cNvCxnSpPr/>
          <p:nvPr/>
        </p:nvCxnSpPr>
        <p:spPr>
          <a:xfrm>
            <a:off x="8257531"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846699-3651-0052-790E-ABAC6AC8C77C}"/>
              </a:ext>
            </a:extLst>
          </p:cNvPr>
          <p:cNvCxnSpPr/>
          <p:nvPr/>
        </p:nvCxnSpPr>
        <p:spPr>
          <a:xfrm>
            <a:off x="8331980"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7049837-DD21-2BA5-A2D5-34F4F7A43FB7}"/>
              </a:ext>
            </a:extLst>
          </p:cNvPr>
          <p:cNvCxnSpPr/>
          <p:nvPr/>
        </p:nvCxnSpPr>
        <p:spPr>
          <a:xfrm>
            <a:off x="8406429"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AE6A55E-5DDF-2B5A-8C7C-77B2DC34ECAE}"/>
              </a:ext>
            </a:extLst>
          </p:cNvPr>
          <p:cNvCxnSpPr/>
          <p:nvPr/>
        </p:nvCxnSpPr>
        <p:spPr>
          <a:xfrm>
            <a:off x="8480878"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919DEE-382B-FA64-A4EE-FAAC8E44E876}"/>
              </a:ext>
            </a:extLst>
          </p:cNvPr>
          <p:cNvCxnSpPr/>
          <p:nvPr/>
        </p:nvCxnSpPr>
        <p:spPr>
          <a:xfrm>
            <a:off x="8555327"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542C65-8604-5FC3-D82E-A6B6ABCC85C4}"/>
              </a:ext>
            </a:extLst>
          </p:cNvPr>
          <p:cNvCxnSpPr/>
          <p:nvPr/>
        </p:nvCxnSpPr>
        <p:spPr>
          <a:xfrm>
            <a:off x="8629776"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BEBC546-D035-B9F9-D64E-E9849B86F344}"/>
              </a:ext>
            </a:extLst>
          </p:cNvPr>
          <p:cNvCxnSpPr/>
          <p:nvPr/>
        </p:nvCxnSpPr>
        <p:spPr>
          <a:xfrm>
            <a:off x="8704225"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0F01ACB-B5D1-54C4-9884-99D0CDF76EDE}"/>
              </a:ext>
            </a:extLst>
          </p:cNvPr>
          <p:cNvCxnSpPr/>
          <p:nvPr/>
        </p:nvCxnSpPr>
        <p:spPr>
          <a:xfrm>
            <a:off x="8778677" y="3675239"/>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A9CC0FFE-08AE-7A66-53B2-5327D242216D}"/>
              </a:ext>
            </a:extLst>
          </p:cNvPr>
          <p:cNvSpPr/>
          <p:nvPr/>
        </p:nvSpPr>
        <p:spPr>
          <a:xfrm>
            <a:off x="8884631" y="1946924"/>
            <a:ext cx="1361853"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a:t>
            </a:r>
          </a:p>
        </p:txBody>
      </p:sp>
      <p:sp>
        <p:nvSpPr>
          <p:cNvPr id="86" name="Rectangle 85">
            <a:extLst>
              <a:ext uri="{FF2B5EF4-FFF2-40B4-BE49-F238E27FC236}">
                <a16:creationId xmlns:a16="http://schemas.microsoft.com/office/drawing/2014/main" id="{CE0CEA23-A2BE-2356-7315-78E05BF5DB3C}"/>
              </a:ext>
            </a:extLst>
          </p:cNvPr>
          <p:cNvSpPr/>
          <p:nvPr/>
        </p:nvSpPr>
        <p:spPr>
          <a:xfrm>
            <a:off x="5175583" y="3283354"/>
            <a:ext cx="4280134"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 (logic)</a:t>
            </a:r>
          </a:p>
        </p:txBody>
      </p:sp>
      <p:sp>
        <p:nvSpPr>
          <p:cNvPr id="87" name="Rectangle 86">
            <a:extLst>
              <a:ext uri="{FF2B5EF4-FFF2-40B4-BE49-F238E27FC236}">
                <a16:creationId xmlns:a16="http://schemas.microsoft.com/office/drawing/2014/main" id="{52D7C5C7-D7EC-026E-39F6-69EDD4433B1C}"/>
              </a:ext>
            </a:extLst>
          </p:cNvPr>
          <p:cNvSpPr/>
          <p:nvPr/>
        </p:nvSpPr>
        <p:spPr>
          <a:xfrm>
            <a:off x="6983822" y="5629644"/>
            <a:ext cx="3434502"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 360 (end of previous day)</a:t>
            </a:r>
          </a:p>
        </p:txBody>
      </p:sp>
      <p:cxnSp>
        <p:nvCxnSpPr>
          <p:cNvPr id="88" name="Straight Connector 87">
            <a:extLst>
              <a:ext uri="{FF2B5EF4-FFF2-40B4-BE49-F238E27FC236}">
                <a16:creationId xmlns:a16="http://schemas.microsoft.com/office/drawing/2014/main" id="{71243913-2CFA-8386-5F3E-662F57C5484F}"/>
              </a:ext>
            </a:extLst>
          </p:cNvPr>
          <p:cNvCxnSpPr>
            <a:cxnSpLocks/>
          </p:cNvCxnSpPr>
          <p:nvPr/>
        </p:nvCxnSpPr>
        <p:spPr>
          <a:xfrm>
            <a:off x="7587490" y="2338810"/>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B52D5D-A94A-20E5-FEAE-84023D5E7A25}"/>
              </a:ext>
            </a:extLst>
          </p:cNvPr>
          <p:cNvCxnSpPr>
            <a:cxnSpLocks/>
          </p:cNvCxnSpPr>
          <p:nvPr/>
        </p:nvCxnSpPr>
        <p:spPr>
          <a:xfrm flipH="1">
            <a:off x="7289694" y="2338809"/>
            <a:ext cx="9282" cy="9445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5E12958-8AB0-0EA7-1B79-2E4781DF5ECC}"/>
              </a:ext>
            </a:extLst>
          </p:cNvPr>
          <p:cNvCxnSpPr>
            <a:cxnSpLocks/>
          </p:cNvCxnSpPr>
          <p:nvPr/>
        </p:nvCxnSpPr>
        <p:spPr>
          <a:xfrm>
            <a:off x="9908198" y="2338810"/>
            <a:ext cx="0" cy="329083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FA7990-2F45-DCA6-6EE2-D63E0B9B7E06}"/>
              </a:ext>
            </a:extLst>
          </p:cNvPr>
          <p:cNvCxnSpPr>
            <a:cxnSpLocks/>
          </p:cNvCxnSpPr>
          <p:nvPr/>
        </p:nvCxnSpPr>
        <p:spPr>
          <a:xfrm>
            <a:off x="10010356" y="2338810"/>
            <a:ext cx="0" cy="329083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EFEB2E-76CA-CE27-A1B5-0DCD889F21B6}"/>
              </a:ext>
            </a:extLst>
          </p:cNvPr>
          <p:cNvCxnSpPr>
            <a:cxnSpLocks/>
          </p:cNvCxnSpPr>
          <p:nvPr/>
        </p:nvCxnSpPr>
        <p:spPr>
          <a:xfrm>
            <a:off x="10090743" y="2338810"/>
            <a:ext cx="0" cy="329083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3B4DA37-B075-597B-67CB-9FFF27CB74BE}"/>
              </a:ext>
            </a:extLst>
          </p:cNvPr>
          <p:cNvCxnSpPr>
            <a:cxnSpLocks/>
          </p:cNvCxnSpPr>
          <p:nvPr/>
        </p:nvCxnSpPr>
        <p:spPr>
          <a:xfrm>
            <a:off x="9186853" y="2338810"/>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6BEDAF41-8A40-2ED4-0CAD-1E520DC70431}"/>
              </a:ext>
            </a:extLst>
          </p:cNvPr>
          <p:cNvSpPr/>
          <p:nvPr/>
        </p:nvSpPr>
        <p:spPr>
          <a:xfrm>
            <a:off x="5937887" y="1946923"/>
            <a:ext cx="928259"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Others</a:t>
            </a:r>
          </a:p>
        </p:txBody>
      </p:sp>
      <p:cxnSp>
        <p:nvCxnSpPr>
          <p:cNvPr id="95" name="Straight Connector 94">
            <a:extLst>
              <a:ext uri="{FF2B5EF4-FFF2-40B4-BE49-F238E27FC236}">
                <a16:creationId xmlns:a16="http://schemas.microsoft.com/office/drawing/2014/main" id="{AA8279BB-3205-D6E3-0566-3322C773BF6E}"/>
              </a:ext>
            </a:extLst>
          </p:cNvPr>
          <p:cNvCxnSpPr>
            <a:cxnSpLocks/>
          </p:cNvCxnSpPr>
          <p:nvPr/>
        </p:nvCxnSpPr>
        <p:spPr>
          <a:xfrm>
            <a:off x="6573983" y="2338808"/>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4C28125-66CB-6D5D-3F5C-F0E933467FFB}"/>
              </a:ext>
            </a:extLst>
          </p:cNvPr>
          <p:cNvCxnSpPr>
            <a:cxnSpLocks/>
          </p:cNvCxnSpPr>
          <p:nvPr/>
        </p:nvCxnSpPr>
        <p:spPr>
          <a:xfrm flipH="1">
            <a:off x="6276187" y="2338807"/>
            <a:ext cx="9282" cy="9445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Arrow: Right 90">
            <a:extLst>
              <a:ext uri="{FF2B5EF4-FFF2-40B4-BE49-F238E27FC236}">
                <a16:creationId xmlns:a16="http://schemas.microsoft.com/office/drawing/2014/main" id="{58455502-55B5-5746-A67A-8B3A91C48105}"/>
              </a:ext>
            </a:extLst>
          </p:cNvPr>
          <p:cNvSpPr/>
          <p:nvPr/>
        </p:nvSpPr>
        <p:spPr>
          <a:xfrm>
            <a:off x="4043397" y="3117502"/>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556C99AC-50B8-ABCE-81B3-F73FDB5E7E4F}"/>
              </a:ext>
            </a:extLst>
          </p:cNvPr>
          <p:cNvGrpSpPr/>
          <p:nvPr/>
        </p:nvGrpSpPr>
        <p:grpSpPr>
          <a:xfrm>
            <a:off x="10630894" y="5962711"/>
            <a:ext cx="1796219" cy="954107"/>
            <a:chOff x="948656" y="5578509"/>
            <a:chExt cx="1796219" cy="954107"/>
          </a:xfrm>
        </p:grpSpPr>
        <p:cxnSp>
          <p:nvCxnSpPr>
            <p:cNvPr id="99" name="Straight Connector 98">
              <a:extLst>
                <a:ext uri="{FF2B5EF4-FFF2-40B4-BE49-F238E27FC236}">
                  <a16:creationId xmlns:a16="http://schemas.microsoft.com/office/drawing/2014/main" id="{BF36C5E7-321F-3027-C0B6-4C83A9A8DC7D}"/>
                </a:ext>
              </a:extLst>
            </p:cNvPr>
            <p:cNvCxnSpPr>
              <a:cxnSpLocks/>
            </p:cNvCxnSpPr>
            <p:nvPr/>
          </p:nvCxnSpPr>
          <p:spPr>
            <a:xfrm>
              <a:off x="948656" y="5789525"/>
              <a:ext cx="43436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FFE14E6-9E03-9A05-842D-FC82A723C486}"/>
                </a:ext>
              </a:extLst>
            </p:cNvPr>
            <p:cNvCxnSpPr>
              <a:cxnSpLocks/>
            </p:cNvCxnSpPr>
            <p:nvPr/>
          </p:nvCxnSpPr>
          <p:spPr>
            <a:xfrm>
              <a:off x="948656" y="5960349"/>
              <a:ext cx="4343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99A486D-1889-527B-1EE7-1990FFBFEDCA}"/>
                </a:ext>
              </a:extLst>
            </p:cNvPr>
            <p:cNvSpPr txBox="1"/>
            <p:nvPr/>
          </p:nvSpPr>
          <p:spPr>
            <a:xfrm>
              <a:off x="1395350" y="5578509"/>
              <a:ext cx="1349525" cy="954107"/>
            </a:xfrm>
            <a:prstGeom prst="rect">
              <a:avLst/>
            </a:prstGeom>
            <a:noFill/>
          </p:spPr>
          <p:txBody>
            <a:bodyPr wrap="square" rtlCol="0">
              <a:spAutoFit/>
            </a:bodyPr>
            <a:lstStyle/>
            <a:p>
              <a:r>
                <a:rPr lang="en-US" sz="1400" b="1" dirty="0"/>
                <a:t>Read</a:t>
              </a:r>
            </a:p>
            <a:p>
              <a:r>
                <a:rPr lang="en-US" sz="1400" b="1" dirty="0"/>
                <a:t>Update</a:t>
              </a:r>
            </a:p>
            <a:p>
              <a:r>
                <a:rPr lang="en-US" sz="1400" b="1" dirty="0"/>
                <a:t>Graph Read</a:t>
              </a:r>
            </a:p>
            <a:p>
              <a:r>
                <a:rPr lang="en-US" sz="1400" b="1" dirty="0"/>
                <a:t>Graph Update</a:t>
              </a:r>
            </a:p>
          </p:txBody>
        </p:sp>
        <p:cxnSp>
          <p:nvCxnSpPr>
            <p:cNvPr id="102" name="Straight Connector 101">
              <a:extLst>
                <a:ext uri="{FF2B5EF4-FFF2-40B4-BE49-F238E27FC236}">
                  <a16:creationId xmlns:a16="http://schemas.microsoft.com/office/drawing/2014/main" id="{7C4BDEB5-7D42-729E-75B0-04E3E2F52F9A}"/>
                </a:ext>
              </a:extLst>
            </p:cNvPr>
            <p:cNvCxnSpPr>
              <a:cxnSpLocks/>
            </p:cNvCxnSpPr>
            <p:nvPr/>
          </p:nvCxnSpPr>
          <p:spPr>
            <a:xfrm flipH="1">
              <a:off x="956345" y="6392428"/>
              <a:ext cx="4390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EC3ECD1-9069-24AC-A98B-240EAA3B42AE}"/>
                </a:ext>
              </a:extLst>
            </p:cNvPr>
            <p:cNvCxnSpPr>
              <a:cxnSpLocks/>
            </p:cNvCxnSpPr>
            <p:nvPr/>
          </p:nvCxnSpPr>
          <p:spPr>
            <a:xfrm flipH="1">
              <a:off x="956346" y="6189785"/>
              <a:ext cx="4390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A4AA18BB-603F-74A2-00A5-94FEEB81028E}"/>
              </a:ext>
            </a:extLst>
          </p:cNvPr>
          <p:cNvSpPr txBox="1"/>
          <p:nvPr/>
        </p:nvSpPr>
        <p:spPr>
          <a:xfrm>
            <a:off x="722054" y="1167282"/>
            <a:ext cx="2345686" cy="369332"/>
          </a:xfrm>
          <a:prstGeom prst="rect">
            <a:avLst/>
          </a:prstGeom>
          <a:noFill/>
        </p:spPr>
        <p:txBody>
          <a:bodyPr wrap="square" rtlCol="0">
            <a:spAutoFit/>
          </a:bodyPr>
          <a:lstStyle/>
          <a:p>
            <a:r>
              <a:rPr lang="en-US" dirty="0"/>
              <a:t>Current</a:t>
            </a:r>
          </a:p>
        </p:txBody>
      </p:sp>
      <p:sp>
        <p:nvSpPr>
          <p:cNvPr id="105" name="TextBox 104">
            <a:extLst>
              <a:ext uri="{FF2B5EF4-FFF2-40B4-BE49-F238E27FC236}">
                <a16:creationId xmlns:a16="http://schemas.microsoft.com/office/drawing/2014/main" id="{CEB27B3D-5670-B87E-CC25-6A7D97E840ED}"/>
              </a:ext>
            </a:extLst>
          </p:cNvPr>
          <p:cNvSpPr txBox="1"/>
          <p:nvPr/>
        </p:nvSpPr>
        <p:spPr>
          <a:xfrm>
            <a:off x="5937887" y="1105318"/>
            <a:ext cx="2345686" cy="369332"/>
          </a:xfrm>
          <a:prstGeom prst="rect">
            <a:avLst/>
          </a:prstGeom>
          <a:noFill/>
        </p:spPr>
        <p:txBody>
          <a:bodyPr wrap="square" rtlCol="0">
            <a:spAutoFit/>
          </a:bodyPr>
          <a:lstStyle/>
          <a:p>
            <a:r>
              <a:rPr lang="en-US" dirty="0"/>
              <a:t>Future</a:t>
            </a:r>
          </a:p>
        </p:txBody>
      </p:sp>
      <p:grpSp>
        <p:nvGrpSpPr>
          <p:cNvPr id="106" name="Group 105">
            <a:extLst>
              <a:ext uri="{FF2B5EF4-FFF2-40B4-BE49-F238E27FC236}">
                <a16:creationId xmlns:a16="http://schemas.microsoft.com/office/drawing/2014/main" id="{44ED6C25-7E1E-BE44-D764-4B0DC8596B47}"/>
              </a:ext>
            </a:extLst>
          </p:cNvPr>
          <p:cNvGrpSpPr/>
          <p:nvPr/>
        </p:nvGrpSpPr>
        <p:grpSpPr>
          <a:xfrm>
            <a:off x="9131593" y="3675239"/>
            <a:ext cx="134018" cy="1954405"/>
            <a:chOff x="7981134" y="2833633"/>
            <a:chExt cx="148901" cy="552660"/>
          </a:xfrm>
        </p:grpSpPr>
        <p:cxnSp>
          <p:nvCxnSpPr>
            <p:cNvPr id="107" name="Straight Connector 106">
              <a:extLst>
                <a:ext uri="{FF2B5EF4-FFF2-40B4-BE49-F238E27FC236}">
                  <a16:creationId xmlns:a16="http://schemas.microsoft.com/office/drawing/2014/main" id="{817062A1-AAFF-C9D8-686A-3CBB8F9440EC}"/>
                </a:ext>
              </a:extLst>
            </p:cNvPr>
            <p:cNvCxnSpPr/>
            <p:nvPr/>
          </p:nvCxnSpPr>
          <p:spPr>
            <a:xfrm>
              <a:off x="7981134" y="2833634"/>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C52CCCA-E0C9-96E3-1173-96A9478C3D45}"/>
                </a:ext>
              </a:extLst>
            </p:cNvPr>
            <p:cNvCxnSpPr/>
            <p:nvPr/>
          </p:nvCxnSpPr>
          <p:spPr>
            <a:xfrm>
              <a:off x="8055583" y="2833634"/>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98BD7-BD2D-D621-D59F-0C9AA46EAF9C}"/>
                </a:ext>
              </a:extLst>
            </p:cNvPr>
            <p:cNvCxnSpPr/>
            <p:nvPr/>
          </p:nvCxnSpPr>
          <p:spPr>
            <a:xfrm>
              <a:off x="8130035" y="2833633"/>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1F496750-6FC7-98E1-2BA7-346F7FF99D04}"/>
              </a:ext>
            </a:extLst>
          </p:cNvPr>
          <p:cNvSpPr txBox="1"/>
          <p:nvPr/>
        </p:nvSpPr>
        <p:spPr>
          <a:xfrm>
            <a:off x="10063841" y="4921763"/>
            <a:ext cx="2024391" cy="738664"/>
          </a:xfrm>
          <a:prstGeom prst="rect">
            <a:avLst/>
          </a:prstGeom>
          <a:noFill/>
        </p:spPr>
        <p:txBody>
          <a:bodyPr wrap="square" rtlCol="0">
            <a:spAutoFit/>
          </a:bodyPr>
          <a:lstStyle/>
          <a:p>
            <a:r>
              <a:rPr lang="en-US" sz="1400" i="1" dirty="0">
                <a:solidFill>
                  <a:srgbClr val="7030A0"/>
                </a:solidFill>
                <a:latin typeface="Times New Roman" panose="02020603050405020304" pitchFamily="18" charset="0"/>
                <a:cs typeface="Times New Roman" panose="02020603050405020304" pitchFamily="18" charset="0"/>
              </a:rPr>
              <a:t>Should offline 360 access happen outside of the graphs?</a:t>
            </a:r>
          </a:p>
        </p:txBody>
      </p:sp>
      <p:sp>
        <p:nvSpPr>
          <p:cNvPr id="111" name="Oval 110">
            <a:extLst>
              <a:ext uri="{FF2B5EF4-FFF2-40B4-BE49-F238E27FC236}">
                <a16:creationId xmlns:a16="http://schemas.microsoft.com/office/drawing/2014/main" id="{6407712E-A65C-9C88-6C7C-93717435B144}"/>
              </a:ext>
            </a:extLst>
          </p:cNvPr>
          <p:cNvSpPr/>
          <p:nvPr/>
        </p:nvSpPr>
        <p:spPr>
          <a:xfrm>
            <a:off x="896993"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A58B1C9-874F-7F97-3D56-CB92CBD9FFF2}"/>
              </a:ext>
            </a:extLst>
          </p:cNvPr>
          <p:cNvSpPr/>
          <p:nvPr/>
        </p:nvSpPr>
        <p:spPr>
          <a:xfrm>
            <a:off x="1013689"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8EB1E30-FD34-75FA-012B-76FB14D4CEF0}"/>
              </a:ext>
            </a:extLst>
          </p:cNvPr>
          <p:cNvSpPr/>
          <p:nvPr/>
        </p:nvSpPr>
        <p:spPr>
          <a:xfrm>
            <a:off x="1111204"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A238254-12FE-DB12-85C3-E81CC9C971AF}"/>
              </a:ext>
            </a:extLst>
          </p:cNvPr>
          <p:cNvSpPr/>
          <p:nvPr/>
        </p:nvSpPr>
        <p:spPr>
          <a:xfrm>
            <a:off x="1230339"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5090E89-82D7-F0C0-198C-1EBBE79FE388}"/>
              </a:ext>
            </a:extLst>
          </p:cNvPr>
          <p:cNvSpPr txBox="1"/>
          <p:nvPr/>
        </p:nvSpPr>
        <p:spPr>
          <a:xfrm>
            <a:off x="1526843" y="3542003"/>
            <a:ext cx="1672594" cy="307777"/>
          </a:xfrm>
          <a:prstGeom prst="rect">
            <a:avLst/>
          </a:prstGeom>
          <a:solidFill>
            <a:schemeClr val="bg1"/>
          </a:solidFill>
        </p:spPr>
        <p:txBody>
          <a:bodyPr wrap="square" rtlCol="0">
            <a:spAutoFit/>
          </a:bodyPr>
          <a:lstStyle/>
          <a:p>
            <a:r>
              <a:rPr lang="en-US" sz="1400" b="1" dirty="0">
                <a:solidFill>
                  <a:srgbClr val="FF0000"/>
                </a:solidFill>
              </a:rPr>
              <a:t>Stored procedures</a:t>
            </a:r>
          </a:p>
        </p:txBody>
      </p:sp>
      <p:sp>
        <p:nvSpPr>
          <p:cNvPr id="116" name="TextBox 115">
            <a:extLst>
              <a:ext uri="{FF2B5EF4-FFF2-40B4-BE49-F238E27FC236}">
                <a16:creationId xmlns:a16="http://schemas.microsoft.com/office/drawing/2014/main" id="{B03A970F-AE1B-43E1-ACF7-C3EAAB7055E0}"/>
              </a:ext>
            </a:extLst>
          </p:cNvPr>
          <p:cNvSpPr txBox="1"/>
          <p:nvPr/>
        </p:nvSpPr>
        <p:spPr>
          <a:xfrm>
            <a:off x="1239647" y="4189218"/>
            <a:ext cx="1503601" cy="738664"/>
          </a:xfrm>
          <a:prstGeom prst="rect">
            <a:avLst/>
          </a:prstGeom>
          <a:noFill/>
        </p:spPr>
        <p:txBody>
          <a:bodyPr wrap="square" rtlCol="0">
            <a:spAutoFit/>
          </a:bodyPr>
          <a:lstStyle/>
          <a:p>
            <a:r>
              <a:rPr lang="en-US" sz="1400" i="1" dirty="0">
                <a:solidFill>
                  <a:srgbClr val="7030A0"/>
                </a:solidFill>
                <a:latin typeface="Times New Roman" panose="02020603050405020304" pitchFamily="18" charset="0"/>
                <a:cs typeface="Times New Roman" panose="02020603050405020304" pitchFamily="18" charset="0"/>
              </a:rPr>
              <a:t>Where do the stored procedures go?</a:t>
            </a:r>
          </a:p>
        </p:txBody>
      </p:sp>
      <p:sp>
        <p:nvSpPr>
          <p:cNvPr id="117" name="TextBox 116">
            <a:extLst>
              <a:ext uri="{FF2B5EF4-FFF2-40B4-BE49-F238E27FC236}">
                <a16:creationId xmlns:a16="http://schemas.microsoft.com/office/drawing/2014/main" id="{737E0D49-BBD5-0813-1314-8AA8B39678FD}"/>
              </a:ext>
            </a:extLst>
          </p:cNvPr>
          <p:cNvSpPr txBox="1"/>
          <p:nvPr/>
        </p:nvSpPr>
        <p:spPr>
          <a:xfrm>
            <a:off x="7536273" y="2450249"/>
            <a:ext cx="1409636" cy="738664"/>
          </a:xfrm>
          <a:prstGeom prst="rect">
            <a:avLst/>
          </a:prstGeom>
          <a:noFill/>
        </p:spPr>
        <p:txBody>
          <a:bodyPr wrap="square" rtlCol="0">
            <a:spAutoFit/>
          </a:bodyPr>
          <a:lstStyle/>
          <a:p>
            <a:r>
              <a:rPr lang="en-US" sz="1400" i="1" dirty="0">
                <a:solidFill>
                  <a:srgbClr val="7030A0"/>
                </a:solidFill>
                <a:latin typeface="Times New Roman" panose="02020603050405020304" pitchFamily="18" charset="0"/>
                <a:cs typeface="Times New Roman" panose="02020603050405020304" pitchFamily="18" charset="0"/>
              </a:rPr>
              <a:t>BPM no longer controls the data structure</a:t>
            </a:r>
          </a:p>
        </p:txBody>
      </p:sp>
      <p:sp>
        <p:nvSpPr>
          <p:cNvPr id="118" name="TextBox 117">
            <a:extLst>
              <a:ext uri="{FF2B5EF4-FFF2-40B4-BE49-F238E27FC236}">
                <a16:creationId xmlns:a16="http://schemas.microsoft.com/office/drawing/2014/main" id="{C54E7240-7F72-A617-3B07-799888EB59D3}"/>
              </a:ext>
            </a:extLst>
          </p:cNvPr>
          <p:cNvSpPr txBox="1"/>
          <p:nvPr/>
        </p:nvSpPr>
        <p:spPr>
          <a:xfrm>
            <a:off x="5175582" y="5538153"/>
            <a:ext cx="1652499" cy="954107"/>
          </a:xfrm>
          <a:prstGeom prst="rect">
            <a:avLst/>
          </a:prstGeom>
          <a:noFill/>
        </p:spPr>
        <p:txBody>
          <a:bodyPr wrap="square" rtlCol="0">
            <a:spAutoFit/>
          </a:bodyPr>
          <a:lstStyle/>
          <a:p>
            <a:pPr algn="r"/>
            <a:r>
              <a:rPr lang="en-US" sz="1400" i="1" dirty="0">
                <a:solidFill>
                  <a:srgbClr val="7030A0"/>
                </a:solidFill>
                <a:latin typeface="Times New Roman" panose="02020603050405020304" pitchFamily="18" charset="0"/>
                <a:cs typeface="Times New Roman" panose="02020603050405020304" pitchFamily="18" charset="0"/>
              </a:rPr>
              <a:t>Timelines are not established for Cassandra response on creating objects</a:t>
            </a:r>
          </a:p>
        </p:txBody>
      </p:sp>
      <p:sp>
        <p:nvSpPr>
          <p:cNvPr id="119" name="Rectangle 118">
            <a:extLst>
              <a:ext uri="{FF2B5EF4-FFF2-40B4-BE49-F238E27FC236}">
                <a16:creationId xmlns:a16="http://schemas.microsoft.com/office/drawing/2014/main" id="{AC24D195-046D-9746-9D90-0169A875F7D4}"/>
              </a:ext>
            </a:extLst>
          </p:cNvPr>
          <p:cNvSpPr/>
          <p:nvPr/>
        </p:nvSpPr>
        <p:spPr>
          <a:xfrm>
            <a:off x="5667272" y="4947371"/>
            <a:ext cx="236690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Online 360</a:t>
            </a:r>
          </a:p>
        </p:txBody>
      </p:sp>
      <p:sp>
        <p:nvSpPr>
          <p:cNvPr id="120" name="Rectangle 119">
            <a:extLst>
              <a:ext uri="{FF2B5EF4-FFF2-40B4-BE49-F238E27FC236}">
                <a16:creationId xmlns:a16="http://schemas.microsoft.com/office/drawing/2014/main" id="{EEE5C4AF-6BF4-451D-D305-B9B9845F37C8}"/>
              </a:ext>
            </a:extLst>
          </p:cNvPr>
          <p:cNvSpPr/>
          <p:nvPr/>
        </p:nvSpPr>
        <p:spPr>
          <a:xfrm>
            <a:off x="3335259" y="2059871"/>
            <a:ext cx="84015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Tibco</a:t>
            </a:r>
          </a:p>
        </p:txBody>
      </p:sp>
      <p:cxnSp>
        <p:nvCxnSpPr>
          <p:cNvPr id="121" name="Straight Connector 120">
            <a:extLst>
              <a:ext uri="{FF2B5EF4-FFF2-40B4-BE49-F238E27FC236}">
                <a16:creationId xmlns:a16="http://schemas.microsoft.com/office/drawing/2014/main" id="{74B1B551-E6D2-BFC6-6BAE-093BC4D36B84}"/>
              </a:ext>
            </a:extLst>
          </p:cNvPr>
          <p:cNvCxnSpPr/>
          <p:nvPr/>
        </p:nvCxnSpPr>
        <p:spPr>
          <a:xfrm>
            <a:off x="3512073" y="2451757"/>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A56B0E1-7E2A-E543-295A-42907A611387}"/>
              </a:ext>
            </a:extLst>
          </p:cNvPr>
          <p:cNvCxnSpPr/>
          <p:nvPr/>
        </p:nvCxnSpPr>
        <p:spPr>
          <a:xfrm>
            <a:off x="3735420"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17F60296-0345-4F14-9651-33A5C1F81B2A}"/>
              </a:ext>
            </a:extLst>
          </p:cNvPr>
          <p:cNvSpPr/>
          <p:nvPr/>
        </p:nvSpPr>
        <p:spPr>
          <a:xfrm>
            <a:off x="5039277" y="1946922"/>
            <a:ext cx="84015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Tibco</a:t>
            </a:r>
          </a:p>
        </p:txBody>
      </p:sp>
      <p:grpSp>
        <p:nvGrpSpPr>
          <p:cNvPr id="124" name="Group 123">
            <a:extLst>
              <a:ext uri="{FF2B5EF4-FFF2-40B4-BE49-F238E27FC236}">
                <a16:creationId xmlns:a16="http://schemas.microsoft.com/office/drawing/2014/main" id="{9D70246C-19A3-90B5-823E-953E350B68D0}"/>
              </a:ext>
            </a:extLst>
          </p:cNvPr>
          <p:cNvGrpSpPr/>
          <p:nvPr/>
        </p:nvGrpSpPr>
        <p:grpSpPr>
          <a:xfrm>
            <a:off x="5915200" y="3675237"/>
            <a:ext cx="744490" cy="1272134"/>
            <a:chOff x="5915200" y="3672630"/>
            <a:chExt cx="744490" cy="552659"/>
          </a:xfrm>
        </p:grpSpPr>
        <p:cxnSp>
          <p:nvCxnSpPr>
            <p:cNvPr id="125" name="Straight Connector 124">
              <a:extLst>
                <a:ext uri="{FF2B5EF4-FFF2-40B4-BE49-F238E27FC236}">
                  <a16:creationId xmlns:a16="http://schemas.microsoft.com/office/drawing/2014/main" id="{0F6B2E40-6F1D-56CB-9D14-66497831F2CB}"/>
                </a:ext>
              </a:extLst>
            </p:cNvPr>
            <p:cNvCxnSpPr/>
            <p:nvPr/>
          </p:nvCxnSpPr>
          <p:spPr>
            <a:xfrm>
              <a:off x="5915200"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2B6AC14-E74E-0BAF-6356-75C8DD58C931}"/>
                </a:ext>
              </a:extLst>
            </p:cNvPr>
            <p:cNvCxnSpPr/>
            <p:nvPr/>
          </p:nvCxnSpPr>
          <p:spPr>
            <a:xfrm>
              <a:off x="5989649"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42959E9-4560-E919-7CEA-86AEC20441A4}"/>
                </a:ext>
              </a:extLst>
            </p:cNvPr>
            <p:cNvCxnSpPr/>
            <p:nvPr/>
          </p:nvCxnSpPr>
          <p:spPr>
            <a:xfrm>
              <a:off x="6064098"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148B47E-6320-D004-6EEF-79435FEC2A1C}"/>
                </a:ext>
              </a:extLst>
            </p:cNvPr>
            <p:cNvCxnSpPr/>
            <p:nvPr/>
          </p:nvCxnSpPr>
          <p:spPr>
            <a:xfrm>
              <a:off x="6138547"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A0A59F5-E012-0252-17DF-854608AA392A}"/>
                </a:ext>
              </a:extLst>
            </p:cNvPr>
            <p:cNvCxnSpPr/>
            <p:nvPr/>
          </p:nvCxnSpPr>
          <p:spPr>
            <a:xfrm>
              <a:off x="6212996"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6CF881-98E5-E8AC-6E6B-EEF92CDE1211}"/>
                </a:ext>
              </a:extLst>
            </p:cNvPr>
            <p:cNvCxnSpPr/>
            <p:nvPr/>
          </p:nvCxnSpPr>
          <p:spPr>
            <a:xfrm>
              <a:off x="6287445"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5573C4-FA87-893E-3976-0E56FB081FFF}"/>
                </a:ext>
              </a:extLst>
            </p:cNvPr>
            <p:cNvCxnSpPr/>
            <p:nvPr/>
          </p:nvCxnSpPr>
          <p:spPr>
            <a:xfrm>
              <a:off x="6361894"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4C6052F-746E-1386-FDAC-958492DDC2A6}"/>
                </a:ext>
              </a:extLst>
            </p:cNvPr>
            <p:cNvCxnSpPr/>
            <p:nvPr/>
          </p:nvCxnSpPr>
          <p:spPr>
            <a:xfrm>
              <a:off x="6436343"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1EE8905-5440-72C5-BCB6-8D931679A529}"/>
                </a:ext>
              </a:extLst>
            </p:cNvPr>
            <p:cNvCxnSpPr/>
            <p:nvPr/>
          </p:nvCxnSpPr>
          <p:spPr>
            <a:xfrm>
              <a:off x="6510792"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55D17F5-462D-737E-B37E-FE8AC6879EC4}"/>
                </a:ext>
              </a:extLst>
            </p:cNvPr>
            <p:cNvCxnSpPr/>
            <p:nvPr/>
          </p:nvCxnSpPr>
          <p:spPr>
            <a:xfrm>
              <a:off x="6585241"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9006D09-33E0-3CD0-174E-C4D38E8B5C10}"/>
                </a:ext>
              </a:extLst>
            </p:cNvPr>
            <p:cNvCxnSpPr/>
            <p:nvPr/>
          </p:nvCxnSpPr>
          <p:spPr>
            <a:xfrm>
              <a:off x="6659690"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9CF1AADD-FF16-24F4-53E0-1C5A5E22410A}"/>
              </a:ext>
            </a:extLst>
          </p:cNvPr>
          <p:cNvCxnSpPr>
            <a:cxnSpLocks/>
          </p:cNvCxnSpPr>
          <p:nvPr/>
        </p:nvCxnSpPr>
        <p:spPr>
          <a:xfrm>
            <a:off x="5659045" y="2338809"/>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16E7397-47AA-F803-6503-F0DC72D95175}"/>
              </a:ext>
            </a:extLst>
          </p:cNvPr>
          <p:cNvCxnSpPr>
            <a:cxnSpLocks/>
          </p:cNvCxnSpPr>
          <p:nvPr/>
        </p:nvCxnSpPr>
        <p:spPr>
          <a:xfrm flipH="1">
            <a:off x="5361249" y="2338808"/>
            <a:ext cx="9282" cy="9445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0EDD5C4-4DB2-1A9E-263B-4BF81301C253}"/>
              </a:ext>
            </a:extLst>
          </p:cNvPr>
          <p:cNvGrpSpPr/>
          <p:nvPr/>
        </p:nvGrpSpPr>
        <p:grpSpPr>
          <a:xfrm>
            <a:off x="8274732" y="4633841"/>
            <a:ext cx="372245" cy="995799"/>
            <a:chOff x="7810837" y="3675240"/>
            <a:chExt cx="372245" cy="552659"/>
          </a:xfrm>
        </p:grpSpPr>
        <p:cxnSp>
          <p:nvCxnSpPr>
            <p:cNvPr id="139" name="Straight Connector 138">
              <a:extLst>
                <a:ext uri="{FF2B5EF4-FFF2-40B4-BE49-F238E27FC236}">
                  <a16:creationId xmlns:a16="http://schemas.microsoft.com/office/drawing/2014/main" id="{1FA6C7B0-2A86-7468-83CA-1E7946D890E1}"/>
                </a:ext>
              </a:extLst>
            </p:cNvPr>
            <p:cNvCxnSpPr/>
            <p:nvPr/>
          </p:nvCxnSpPr>
          <p:spPr>
            <a:xfrm>
              <a:off x="7810837"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1C1312-4A0D-F730-EE0B-AC8D12989425}"/>
                </a:ext>
              </a:extLst>
            </p:cNvPr>
            <p:cNvCxnSpPr/>
            <p:nvPr/>
          </p:nvCxnSpPr>
          <p:spPr>
            <a:xfrm>
              <a:off x="788528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C32F414-0922-98DD-5CC0-AF3B2454F4F2}"/>
                </a:ext>
              </a:extLst>
            </p:cNvPr>
            <p:cNvCxnSpPr/>
            <p:nvPr/>
          </p:nvCxnSpPr>
          <p:spPr>
            <a:xfrm>
              <a:off x="795973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3F9E03-CF79-6B33-96E5-8BD375496A05}"/>
                </a:ext>
              </a:extLst>
            </p:cNvPr>
            <p:cNvCxnSpPr/>
            <p:nvPr/>
          </p:nvCxnSpPr>
          <p:spPr>
            <a:xfrm>
              <a:off x="803418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D6DFD74-A5D6-1844-98F4-E42B55D8D0B8}"/>
                </a:ext>
              </a:extLst>
            </p:cNvPr>
            <p:cNvCxnSpPr/>
            <p:nvPr/>
          </p:nvCxnSpPr>
          <p:spPr>
            <a:xfrm>
              <a:off x="8108633"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852587B-0696-1D71-13F5-02800EB97C64}"/>
                </a:ext>
              </a:extLst>
            </p:cNvPr>
            <p:cNvCxnSpPr/>
            <p:nvPr/>
          </p:nvCxnSpPr>
          <p:spPr>
            <a:xfrm>
              <a:off x="8183082"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878FBAB4-BDD6-A88B-2885-B1A48DC6E66D}"/>
              </a:ext>
            </a:extLst>
          </p:cNvPr>
          <p:cNvGrpSpPr/>
          <p:nvPr/>
        </p:nvGrpSpPr>
        <p:grpSpPr>
          <a:xfrm>
            <a:off x="7291432" y="4619784"/>
            <a:ext cx="372245" cy="327588"/>
            <a:chOff x="7810837" y="3675240"/>
            <a:chExt cx="372245" cy="552659"/>
          </a:xfrm>
        </p:grpSpPr>
        <p:cxnSp>
          <p:nvCxnSpPr>
            <p:cNvPr id="146" name="Straight Connector 145">
              <a:extLst>
                <a:ext uri="{FF2B5EF4-FFF2-40B4-BE49-F238E27FC236}">
                  <a16:creationId xmlns:a16="http://schemas.microsoft.com/office/drawing/2014/main" id="{68C1D4B2-2EF3-59E1-E45F-D01BF012727C}"/>
                </a:ext>
              </a:extLst>
            </p:cNvPr>
            <p:cNvCxnSpPr/>
            <p:nvPr/>
          </p:nvCxnSpPr>
          <p:spPr>
            <a:xfrm>
              <a:off x="7810837"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BC7B37B-DE8C-7A2C-F6DD-64BDF9313AA6}"/>
                </a:ext>
              </a:extLst>
            </p:cNvPr>
            <p:cNvCxnSpPr/>
            <p:nvPr/>
          </p:nvCxnSpPr>
          <p:spPr>
            <a:xfrm>
              <a:off x="788528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9561654-3A7F-ECD4-1A96-4FF6A59C8B65}"/>
                </a:ext>
              </a:extLst>
            </p:cNvPr>
            <p:cNvCxnSpPr/>
            <p:nvPr/>
          </p:nvCxnSpPr>
          <p:spPr>
            <a:xfrm>
              <a:off x="795973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29426B1-3ECE-22ED-6181-B44F11B24A25}"/>
                </a:ext>
              </a:extLst>
            </p:cNvPr>
            <p:cNvCxnSpPr/>
            <p:nvPr/>
          </p:nvCxnSpPr>
          <p:spPr>
            <a:xfrm>
              <a:off x="803418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397D12B-E8EA-D384-EC00-A2A359D295F8}"/>
                </a:ext>
              </a:extLst>
            </p:cNvPr>
            <p:cNvCxnSpPr/>
            <p:nvPr/>
          </p:nvCxnSpPr>
          <p:spPr>
            <a:xfrm>
              <a:off x="8108633"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87F6EB2-802A-4C1F-ACB2-6DF255AD3FD0}"/>
                </a:ext>
              </a:extLst>
            </p:cNvPr>
            <p:cNvCxnSpPr/>
            <p:nvPr/>
          </p:nvCxnSpPr>
          <p:spPr>
            <a:xfrm>
              <a:off x="8183082"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63F80FA8-3BB7-0462-0E7A-A1408F60AE39}"/>
              </a:ext>
            </a:extLst>
          </p:cNvPr>
          <p:cNvSpPr>
            <a:spLocks noGrp="1"/>
          </p:cNvSpPr>
          <p:nvPr>
            <p:ph type="title"/>
          </p:nvPr>
        </p:nvSpPr>
        <p:spPr>
          <a:xfrm>
            <a:off x="838200" y="235918"/>
            <a:ext cx="9792694" cy="843473"/>
          </a:xfrm>
          <a:solidFill>
            <a:srgbClr val="00B0F0"/>
          </a:solidFill>
        </p:spPr>
        <p:txBody>
          <a:bodyPr>
            <a:normAutofit/>
          </a:bodyPr>
          <a:lstStyle/>
          <a:p>
            <a:r>
              <a:rPr lang="en-US" sz="3200" dirty="0">
                <a:solidFill>
                  <a:schemeClr val="bg1"/>
                </a:solidFill>
              </a:rPr>
              <a:t>Enterprise Data Strategy – Integration with ELZ</a:t>
            </a:r>
          </a:p>
        </p:txBody>
      </p:sp>
      <p:sp>
        <p:nvSpPr>
          <p:cNvPr id="10" name="Rectangle 9">
            <a:extLst>
              <a:ext uri="{FF2B5EF4-FFF2-40B4-BE49-F238E27FC236}">
                <a16:creationId xmlns:a16="http://schemas.microsoft.com/office/drawing/2014/main" id="{F4BB5B94-A921-E9B0-BA79-A28D032AAC30}"/>
              </a:ext>
            </a:extLst>
          </p:cNvPr>
          <p:cNvSpPr/>
          <p:nvPr/>
        </p:nvSpPr>
        <p:spPr>
          <a:xfrm>
            <a:off x="6866146" y="1765190"/>
            <a:ext cx="2018485" cy="30214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9DEF1F-BA16-8E6A-7198-F48879F1D5D8}"/>
              </a:ext>
            </a:extLst>
          </p:cNvPr>
          <p:cNvSpPr/>
          <p:nvPr/>
        </p:nvSpPr>
        <p:spPr>
          <a:xfrm>
            <a:off x="10567460" y="2951823"/>
            <a:ext cx="1365131"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BPM App</a:t>
            </a:r>
          </a:p>
        </p:txBody>
      </p:sp>
      <p:sp>
        <p:nvSpPr>
          <p:cNvPr id="12" name="Rectangle 11">
            <a:extLst>
              <a:ext uri="{FF2B5EF4-FFF2-40B4-BE49-F238E27FC236}">
                <a16:creationId xmlns:a16="http://schemas.microsoft.com/office/drawing/2014/main" id="{48053A2E-59F8-53F7-1FB4-E2B5521E03B9}"/>
              </a:ext>
            </a:extLst>
          </p:cNvPr>
          <p:cNvSpPr/>
          <p:nvPr/>
        </p:nvSpPr>
        <p:spPr>
          <a:xfrm>
            <a:off x="10585243" y="3775786"/>
            <a:ext cx="1332023"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a:t>
            </a:r>
          </a:p>
        </p:txBody>
      </p:sp>
      <p:cxnSp>
        <p:nvCxnSpPr>
          <p:cNvPr id="13" name="Straight Connector 12">
            <a:extLst>
              <a:ext uri="{FF2B5EF4-FFF2-40B4-BE49-F238E27FC236}">
                <a16:creationId xmlns:a16="http://schemas.microsoft.com/office/drawing/2014/main" id="{A2D972B2-8D5D-0975-19A2-9C2136F9D12A}"/>
              </a:ext>
            </a:extLst>
          </p:cNvPr>
          <p:cNvCxnSpPr>
            <a:cxnSpLocks/>
            <a:stCxn id="11" idx="2"/>
            <a:endCxn id="12" idx="0"/>
          </p:cNvCxnSpPr>
          <p:nvPr/>
        </p:nvCxnSpPr>
        <p:spPr>
          <a:xfrm>
            <a:off x="11250026" y="3343708"/>
            <a:ext cx="1229" cy="43207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C27DBC-CED5-59CB-FD05-6DFFD26EB92F}"/>
              </a:ext>
            </a:extLst>
          </p:cNvPr>
          <p:cNvCxnSpPr>
            <a:cxnSpLocks/>
          </p:cNvCxnSpPr>
          <p:nvPr/>
        </p:nvCxnSpPr>
        <p:spPr>
          <a:xfrm>
            <a:off x="11400819" y="3341239"/>
            <a:ext cx="0" cy="4238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74DB036-FF47-7B79-A9CB-53C4CDAB2223}"/>
              </a:ext>
            </a:extLst>
          </p:cNvPr>
          <p:cNvSpPr/>
          <p:nvPr/>
        </p:nvSpPr>
        <p:spPr>
          <a:xfrm>
            <a:off x="10415241" y="2733370"/>
            <a:ext cx="1672091" cy="16815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7D3E290-19FE-4CB6-A750-CA643980E281}"/>
              </a:ext>
            </a:extLst>
          </p:cNvPr>
          <p:cNvSpPr/>
          <p:nvPr/>
        </p:nvSpPr>
        <p:spPr>
          <a:xfrm>
            <a:off x="8884631" y="2882066"/>
            <a:ext cx="1530610" cy="226437"/>
          </a:xfrm>
          <a:prstGeom prst="rightArrow">
            <a:avLst/>
          </a:prstGeom>
          <a:noFill/>
          <a:ln>
            <a:solidFill>
              <a:srgbClr val="00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2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Patterns/APIs &amp; Code Samples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fontScale="92500" lnSpcReduction="20000"/>
          </a:bodyPr>
          <a:lstStyle/>
          <a:p>
            <a:r>
              <a:rPr lang="en-US" sz="1800" b="1" dirty="0"/>
              <a:t>Java Jar file can be imported to perform Mongo CRUD operations from BPM</a:t>
            </a:r>
          </a:p>
          <a:p>
            <a:r>
              <a:rPr lang="en-US" sz="1800" b="1" dirty="0"/>
              <a:t>BPM toolkit is available to perform Mongo CRUD operations.</a:t>
            </a:r>
          </a:p>
          <a:p>
            <a:r>
              <a:rPr lang="en-US" sz="1800" b="1" dirty="0"/>
              <a:t>APIs to convert current SQL Server Implementation to Mongo in AS-IS Strategy</a:t>
            </a:r>
          </a:p>
          <a:p>
            <a:pPr lvl="1"/>
            <a:r>
              <a:rPr lang="en-US" sz="1400" dirty="0">
                <a:hlinkClick r:id="rId3"/>
              </a:rPr>
              <a:t>https://gitlab.us.bank-dns.com/axsult1/db-techmod/-/blob/main/MongoBAW_Integarion.md</a:t>
            </a:r>
            <a:endParaRPr lang="en-US" sz="1400" b="1" dirty="0"/>
          </a:p>
          <a:p>
            <a:r>
              <a:rPr lang="en-US" sz="1800" b="1" dirty="0"/>
              <a:t>APIs to implement DB operations in No SQL Way (Save/Retrieve Objects)</a:t>
            </a:r>
          </a:p>
          <a:p>
            <a:pPr lvl="1"/>
            <a:r>
              <a:rPr lang="en-US" sz="1400" dirty="0">
                <a:hlinkClick r:id="rId4"/>
              </a:rPr>
              <a:t>https://gitlab.us.bank-dns.com/axsult1/db-techmod/-/blob/main/Implementation/Phase%202/Readme.md</a:t>
            </a:r>
            <a:endParaRPr lang="en-US" sz="1400" dirty="0"/>
          </a:p>
          <a:p>
            <a:r>
              <a:rPr lang="en-US" sz="1800" b="1" dirty="0"/>
              <a:t>Patterns for db modeling/ indexing and perform CRUD operations</a:t>
            </a:r>
          </a:p>
          <a:p>
            <a:pPr lvl="1"/>
            <a:r>
              <a:rPr lang="en-US" sz="1400" dirty="0">
                <a:hlinkClick r:id="rId5"/>
              </a:rPr>
              <a:t>https://gitlab.us.bank-dns.com/axsult1/db-techmod/-/blob/main/Implementation/Phase%202/documents/HowTos/MongoDBPatterns.md</a:t>
            </a:r>
            <a:endParaRPr lang="en-US" sz="1400" dirty="0"/>
          </a:p>
          <a:p>
            <a:r>
              <a:rPr lang="en-US" sz="1800" b="1" dirty="0"/>
              <a:t>How to handle Aggregate Scenarios:</a:t>
            </a:r>
          </a:p>
          <a:p>
            <a:pPr lvl="1"/>
            <a:r>
              <a:rPr lang="en-US" sz="1400" b="1" dirty="0"/>
              <a:t>Dashboards accessing data from SQL Server/Mongo And Getting data from multiple databases</a:t>
            </a:r>
          </a:p>
          <a:p>
            <a:pPr lvl="2"/>
            <a:r>
              <a:rPr lang="en-US" sz="1000" b="1" dirty="0">
                <a:hlinkClick r:id="rId6"/>
              </a:rPr>
              <a:t>https://gitlab.us.bank-dns.com/axsult1/db-techmod/-/blob/main/Implementation/Phase%202/documents/AggregateFunctionalityDocumentation.md</a:t>
            </a:r>
            <a:endParaRPr lang="en-US" sz="1000" b="1" dirty="0"/>
          </a:p>
          <a:p>
            <a:pPr lvl="1"/>
            <a:r>
              <a:rPr lang="en-US" sz="1400" dirty="0"/>
              <a:t> </a:t>
            </a:r>
            <a:r>
              <a:rPr lang="en-US" sz="1400" b="1" dirty="0"/>
              <a:t>How external reporting tools (Tableau/DAS-H) can access data from Mongo:</a:t>
            </a:r>
          </a:p>
          <a:p>
            <a:pPr lvl="2"/>
            <a:r>
              <a:rPr lang="en-US" sz="1000" dirty="0">
                <a:hlinkClick r:id="rId7"/>
              </a:rPr>
              <a:t>https://gitlab.us.bank-dns.com/axsult1/db-techmod/-/blob/main/Implementation/Phase%202/documents/ExternalReportingDoc.md</a:t>
            </a:r>
            <a:endParaRPr lang="en-US" sz="1000" dirty="0"/>
          </a:p>
          <a:p>
            <a:pPr lvl="1"/>
            <a:r>
              <a:rPr lang="en-US" sz="1400" b="1" dirty="0"/>
              <a:t>Migrating stored Procedures to Mongo</a:t>
            </a:r>
          </a:p>
          <a:p>
            <a:pPr lvl="2"/>
            <a:r>
              <a:rPr lang="en-US" sz="1000" dirty="0">
                <a:hlinkClick r:id="rId8"/>
              </a:rPr>
              <a:t>https://gitlab.us.bank-dns.com/axsult1/db-techmod/-/blob/main/Implementation/Phase%202/documents/StoredProcedureMigration.md</a:t>
            </a:r>
            <a:endParaRPr lang="en-US" sz="1000" dirty="0"/>
          </a:p>
          <a:p>
            <a:r>
              <a:rPr lang="en-US" sz="1800" b="1" dirty="0"/>
              <a:t>Working with enterprise groups to get approval for applications to use Mongo </a:t>
            </a:r>
          </a:p>
          <a:p>
            <a:pPr lvl="1"/>
            <a:r>
              <a:rPr lang="en-US" sz="1400" b="1" dirty="0" err="1"/>
              <a:t>Ashoo</a:t>
            </a:r>
            <a:r>
              <a:rPr lang="en-US" sz="1400" b="1" dirty="0"/>
              <a:t> – WM Architecture Lead</a:t>
            </a:r>
          </a:p>
          <a:p>
            <a:pPr lvl="1"/>
            <a:r>
              <a:rPr lang="en-US" sz="1400" b="1" dirty="0"/>
              <a:t>WM Data Architecture (Shiva </a:t>
            </a:r>
            <a:r>
              <a:rPr lang="en-US" sz="1400" b="1" dirty="0" err="1"/>
              <a:t>sood</a:t>
            </a:r>
            <a:r>
              <a:rPr lang="en-US" sz="1400" b="1" dirty="0"/>
              <a:t> under </a:t>
            </a:r>
            <a:r>
              <a:rPr lang="en-US" sz="1400" b="1" dirty="0" err="1"/>
              <a:t>Udai</a:t>
            </a:r>
            <a:r>
              <a:rPr lang="en-US" sz="1400" b="1" dirty="0"/>
              <a:t>) </a:t>
            </a:r>
          </a:p>
          <a:p>
            <a:pPr lvl="1"/>
            <a:r>
              <a:rPr lang="en-US" sz="1400" b="1" dirty="0"/>
              <a:t>Enterprise Architecture Group (Prasad </a:t>
            </a:r>
            <a:r>
              <a:rPr lang="en-US" sz="1400" b="1" dirty="0" err="1"/>
              <a:t>Vallabhaneni</a:t>
            </a:r>
            <a:r>
              <a:rPr lang="en-US" sz="1400" b="1" dirty="0"/>
              <a:t>) </a:t>
            </a:r>
          </a:p>
          <a:p>
            <a:pPr lvl="1"/>
            <a:r>
              <a:rPr lang="en-US" sz="1400" b="1" dirty="0"/>
              <a:t>Data Architecture Group (Reena Cheema under Vijay </a:t>
            </a:r>
            <a:r>
              <a:rPr lang="en-US" sz="1400" b="1" dirty="0" err="1"/>
              <a:t>Akella</a:t>
            </a:r>
            <a:r>
              <a:rPr lang="en-US" sz="1400" b="1" dirty="0"/>
              <a:t>)</a:t>
            </a:r>
          </a:p>
          <a:p>
            <a:pPr lvl="1"/>
            <a:r>
              <a:rPr lang="en-US" sz="1400" b="1" dirty="0"/>
              <a:t>USB Mongo team (</a:t>
            </a:r>
            <a:r>
              <a:rPr lang="en-US" sz="1400" b="1" dirty="0" err="1"/>
              <a:t>Subhodip</a:t>
            </a:r>
            <a:r>
              <a:rPr lang="en-US" sz="1400" b="1" dirty="0"/>
              <a:t> Biswas with John K </a:t>
            </a:r>
            <a:r>
              <a:rPr lang="en-US" sz="1400" b="1" dirty="0" err="1"/>
              <a:t>Rubbo</a:t>
            </a:r>
            <a:r>
              <a:rPr lang="en-US" sz="1400" b="1" dirty="0"/>
              <a:t>)</a:t>
            </a:r>
          </a:p>
          <a:p>
            <a:pPr lvl="2"/>
            <a:endParaRPr lang="en-US" sz="1000" dirty="0"/>
          </a:p>
          <a:p>
            <a:pPr lvl="1"/>
            <a:endParaRPr lang="en-US" sz="1400" dirty="0"/>
          </a:p>
        </p:txBody>
      </p:sp>
    </p:spTree>
    <p:extLst>
      <p:ext uri="{BB962C8B-B14F-4D97-AF65-F5344CB8AC3E}">
        <p14:creationId xmlns:p14="http://schemas.microsoft.com/office/powerpoint/2010/main" val="280771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0E3CB-B7FB-10A2-1D6B-C35CAC59F48C}"/>
              </a:ext>
            </a:extLst>
          </p:cNvPr>
          <p:cNvSpPr txBox="1"/>
          <p:nvPr/>
        </p:nvSpPr>
        <p:spPr>
          <a:xfrm>
            <a:off x="6636862" y="3035379"/>
            <a:ext cx="4805996" cy="1297115"/>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p>
            <a:pPr>
              <a:lnSpc>
                <a:spcPct val="90000"/>
              </a:lnSpc>
              <a:spcBef>
                <a:spcPct val="0"/>
              </a:spcBef>
              <a:spcAft>
                <a:spcPts val="600"/>
              </a:spcAft>
            </a:pPr>
            <a:r>
              <a:rPr lang="en-US" sz="4000" b="1" kern="1200" dirty="0">
                <a:ln/>
                <a:solidFill>
                  <a:schemeClr val="tx2"/>
                </a:solidFill>
                <a:latin typeface="+mj-lt"/>
                <a:ea typeface="+mj-ea"/>
                <a:cs typeface="+mj-cs"/>
              </a:rPr>
              <a:t>Thank you </a:t>
            </a:r>
          </a:p>
        </p:txBody>
      </p:sp>
      <p:pic>
        <p:nvPicPr>
          <p:cNvPr id="39" name="Graphic 6" descr="Handshake">
            <a:extLst>
              <a:ext uri="{FF2B5EF4-FFF2-40B4-BE49-F238E27FC236}">
                <a16:creationId xmlns:a16="http://schemas.microsoft.com/office/drawing/2014/main" id="{9AC99FCD-942E-61BD-C7C8-0A7D041952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2"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4335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0E3CB-B7FB-10A2-1D6B-C35CAC59F48C}"/>
              </a:ext>
            </a:extLst>
          </p:cNvPr>
          <p:cNvSpPr txBox="1"/>
          <p:nvPr/>
        </p:nvSpPr>
        <p:spPr>
          <a:xfrm>
            <a:off x="6636862" y="3035379"/>
            <a:ext cx="4805996" cy="1297115"/>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p>
            <a:pPr>
              <a:lnSpc>
                <a:spcPct val="90000"/>
              </a:lnSpc>
              <a:spcBef>
                <a:spcPct val="0"/>
              </a:spcBef>
              <a:spcAft>
                <a:spcPts val="600"/>
              </a:spcAft>
            </a:pPr>
            <a:r>
              <a:rPr lang="en-US" sz="4000" b="1" kern="1200" dirty="0">
                <a:ln/>
                <a:solidFill>
                  <a:schemeClr val="tx2"/>
                </a:solidFill>
                <a:latin typeface="+mj-lt"/>
                <a:ea typeface="+mj-ea"/>
                <a:cs typeface="+mj-cs"/>
              </a:rPr>
              <a:t>Appendix</a:t>
            </a:r>
          </a:p>
        </p:txBody>
      </p:sp>
      <p:pic>
        <p:nvPicPr>
          <p:cNvPr id="39" name="Graphic 6" descr="Handshake">
            <a:extLst>
              <a:ext uri="{FF2B5EF4-FFF2-40B4-BE49-F238E27FC236}">
                <a16:creationId xmlns:a16="http://schemas.microsoft.com/office/drawing/2014/main" id="{9AC99FCD-942E-61BD-C7C8-0A7D041952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2"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1898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Consistent flexible object Store (No SQL DB) - Mongo</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463041"/>
            <a:ext cx="10621162" cy="4937760"/>
          </a:xfrm>
        </p:spPr>
        <p:txBody>
          <a:bodyPr>
            <a:normAutofit fontScale="92500" lnSpcReduction="20000"/>
          </a:bodyPr>
          <a:lstStyle/>
          <a:p>
            <a:r>
              <a:rPr lang="en-US" dirty="0">
                <a:effectLst/>
                <a:latin typeface="Helvetica" pitchFamily="2" charset="0"/>
              </a:rPr>
              <a:t>Improve Operational Efficiencies</a:t>
            </a:r>
            <a:r>
              <a:rPr lang="en-US" b="1" dirty="0"/>
              <a:t>:</a:t>
            </a:r>
          </a:p>
          <a:p>
            <a:pPr lvl="1"/>
            <a:r>
              <a:rPr lang="en-US" b="1" dirty="0"/>
              <a:t>Much faster response times to save/retrieve objects </a:t>
            </a:r>
          </a:p>
          <a:p>
            <a:pPr lvl="1"/>
            <a:r>
              <a:rPr lang="en-US" b="1" dirty="0"/>
              <a:t>No Timeout, lockout issues:</a:t>
            </a:r>
          </a:p>
          <a:p>
            <a:r>
              <a:rPr lang="en-US" b="1" dirty="0"/>
              <a:t>Stability and Resiliency</a:t>
            </a:r>
          </a:p>
          <a:p>
            <a:pPr lvl="1"/>
            <a:r>
              <a:rPr lang="en-US" b="1" dirty="0"/>
              <a:t>No performance issues, db errors noticed in Load Test (SQL Server vs Mongo)</a:t>
            </a:r>
          </a:p>
          <a:p>
            <a:r>
              <a:rPr lang="en-US" b="1" dirty="0"/>
              <a:t>Development Cost Savings</a:t>
            </a:r>
          </a:p>
          <a:p>
            <a:pPr lvl="1"/>
            <a:r>
              <a:rPr lang="en-US" b="1" dirty="0"/>
              <a:t>Tons of code reduced to single line mapping of object code</a:t>
            </a:r>
          </a:p>
          <a:p>
            <a:r>
              <a:rPr lang="en-US" b="1" dirty="0"/>
              <a:t>Quick Access To Market</a:t>
            </a:r>
          </a:p>
          <a:p>
            <a:pPr lvl="1"/>
            <a:r>
              <a:rPr lang="en-US" b="1" dirty="0"/>
              <a:t>Flexible db model to incorporate object structure changes on the fly</a:t>
            </a:r>
          </a:p>
          <a:p>
            <a:r>
              <a:rPr lang="en-US" b="1" dirty="0"/>
              <a:t>High Availability With Always Consistency</a:t>
            </a:r>
          </a:p>
          <a:p>
            <a:pPr lvl="1"/>
            <a:r>
              <a:rPr lang="en-US" b="1" dirty="0"/>
              <a:t>Secondary Apps can access data from secondary nodes where little old data is ok to get data fast without putting load on primary server</a:t>
            </a:r>
          </a:p>
          <a:p>
            <a:pPr lvl="1"/>
            <a:r>
              <a:rPr lang="en-US" b="1" dirty="0"/>
              <a:t>Primary app can always read/write data to primary node to achieve always consistency.</a:t>
            </a:r>
            <a:endParaRPr lang="en-US" dirty="0"/>
          </a:p>
        </p:txBody>
      </p:sp>
    </p:spTree>
    <p:extLst>
      <p:ext uri="{BB962C8B-B14F-4D97-AF65-F5344CB8AC3E}">
        <p14:creationId xmlns:p14="http://schemas.microsoft.com/office/powerpoint/2010/main" val="1883305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Current DB Design</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253331"/>
            <a:ext cx="9792694" cy="4351338"/>
          </a:xfrm>
        </p:spPr>
        <p:txBody>
          <a:bodyPr>
            <a:normAutofit/>
          </a:bodyPr>
          <a:lstStyle/>
          <a:p>
            <a:r>
              <a:rPr lang="en-US" sz="1800" dirty="0"/>
              <a:t>We have about 17 applications deployed in our BAW platform</a:t>
            </a:r>
          </a:p>
          <a:p>
            <a:r>
              <a:rPr lang="en-US" sz="1800" dirty="0"/>
              <a:t>Our current database type is SQL Server for both BAW Product database and applications specific databases.</a:t>
            </a:r>
          </a:p>
          <a:p>
            <a:r>
              <a:rPr lang="en-US" sz="1800" dirty="0"/>
              <a:t>Each non-prod environment has one DB server. </a:t>
            </a:r>
          </a:p>
          <a:p>
            <a:r>
              <a:rPr lang="en-US" sz="1800" dirty="0"/>
              <a:t>Production has one primary, and one secondary physical server and production environment is replicated in DR environment.</a:t>
            </a:r>
          </a:p>
          <a:p>
            <a:r>
              <a:rPr lang="en-US" sz="1800" dirty="0"/>
              <a:t>All applications and product databases reside on same one DB server per environment.</a:t>
            </a:r>
          </a:p>
          <a:p>
            <a:r>
              <a:rPr lang="en-US" sz="1800" dirty="0"/>
              <a:t>Completed instance data is archived into archival database located on same server, after certain period.</a:t>
            </a:r>
          </a:p>
          <a:p>
            <a:r>
              <a:rPr lang="en-US" sz="1800" dirty="0"/>
              <a:t>Other applications, reports and data platforms (DataMart/ODS, </a:t>
            </a:r>
            <a:r>
              <a:rPr lang="en-US" sz="1800" dirty="0" err="1"/>
              <a:t>DataHub</a:t>
            </a:r>
            <a:r>
              <a:rPr lang="en-US" sz="1800" dirty="0"/>
              <a:t>) retrieve data from same server where online data resides.</a:t>
            </a:r>
          </a:p>
          <a:p>
            <a:endParaRPr lang="en-US" sz="1800" dirty="0"/>
          </a:p>
        </p:txBody>
      </p:sp>
    </p:spTree>
    <p:extLst>
      <p:ext uri="{BB962C8B-B14F-4D97-AF65-F5344CB8AC3E}">
        <p14:creationId xmlns:p14="http://schemas.microsoft.com/office/powerpoint/2010/main" val="45291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Current DB Design - Problems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93931"/>
            <a:ext cx="10465341" cy="5106869"/>
          </a:xfrm>
        </p:spPr>
        <p:txBody>
          <a:bodyPr>
            <a:normAutofit fontScale="55000" lnSpcReduction="20000"/>
          </a:bodyPr>
          <a:lstStyle/>
          <a:p>
            <a:r>
              <a:rPr lang="en-US" dirty="0"/>
              <a:t>BAW apps are transactional workflows dealing with in-flight data objects but are not reporting systems or system of records for external apps. </a:t>
            </a:r>
          </a:p>
          <a:p>
            <a:r>
              <a:rPr lang="en-US" dirty="0"/>
              <a:t>However, new data captured in BPM apps can be transferred to a reporting platform/data warehouse versus being accessed from BPM database as currently happening.</a:t>
            </a:r>
          </a:p>
          <a:p>
            <a:r>
              <a:rPr lang="en-US" dirty="0"/>
              <a:t>BAW apps need persistence layer best suited for objects where they can store objects and retrieve objects as-is, not available with SQL Server relational modeling.</a:t>
            </a:r>
          </a:p>
          <a:p>
            <a:r>
              <a:rPr lang="en-US" b="1" dirty="0"/>
              <a:t>Extra Design/Development cost: </a:t>
            </a:r>
          </a:p>
          <a:p>
            <a:pPr lvl="1"/>
            <a:r>
              <a:rPr lang="en-US" b="1" dirty="0"/>
              <a:t>Extra design Effort: </a:t>
            </a:r>
            <a:r>
              <a:rPr lang="en-US" dirty="0"/>
              <a:t>Apps need database that follows their objects model, relational databases can’t do that. We need to do following unnecessarily may be:</a:t>
            </a:r>
          </a:p>
          <a:p>
            <a:pPr lvl="2"/>
            <a:r>
              <a:rPr lang="en-US" dirty="0"/>
              <a:t>The objects need to split into multiple tables, thus extra effort required to design tables for objects.</a:t>
            </a:r>
          </a:p>
          <a:p>
            <a:pPr lvl="2"/>
            <a:r>
              <a:rPr lang="en-US" dirty="0"/>
              <a:t>Need to perform normalized data modeling </a:t>
            </a:r>
          </a:p>
          <a:p>
            <a:pPr lvl="2"/>
            <a:r>
              <a:rPr lang="en-US" dirty="0"/>
              <a:t>Design Entity relationship diagrams that may not follow object models, </a:t>
            </a:r>
          </a:p>
          <a:p>
            <a:pPr lvl="2"/>
            <a:r>
              <a:rPr lang="en-US" dirty="0"/>
              <a:t>Also need to define tables for relationships like many to many relationship, Parent/Child relationships.</a:t>
            </a:r>
          </a:p>
          <a:p>
            <a:pPr lvl="1"/>
            <a:r>
              <a:rPr lang="en-US" b="1" dirty="0"/>
              <a:t>Extra development effort:</a:t>
            </a:r>
          </a:p>
          <a:p>
            <a:pPr lvl="2"/>
            <a:r>
              <a:rPr lang="en-US" dirty="0"/>
              <a:t>Developers need to understand DB model</a:t>
            </a:r>
          </a:p>
          <a:p>
            <a:pPr lvl="2"/>
            <a:r>
              <a:rPr lang="en-US" dirty="0"/>
              <a:t>They need to write code to read/write objects after determining how the object should be read from tables or should be written to tables and which tables.</a:t>
            </a:r>
          </a:p>
          <a:p>
            <a:r>
              <a:rPr lang="en-US" b="1" dirty="0"/>
              <a:t>Impact on performance:</a:t>
            </a:r>
          </a:p>
          <a:p>
            <a:pPr lvl="1"/>
            <a:r>
              <a:rPr lang="en-US" b="1" dirty="0"/>
              <a:t>Performance Issues: </a:t>
            </a:r>
            <a:r>
              <a:rPr lang="en-US" dirty="0"/>
              <a:t>By saving objects into multiple tables or retrieving from multiple tables through joins can cause performance issues.</a:t>
            </a:r>
          </a:p>
          <a:p>
            <a:pPr lvl="1"/>
            <a:r>
              <a:rPr lang="en-US" b="1" dirty="0"/>
              <a:t>Slow response, timeout, lockout issues: </a:t>
            </a:r>
            <a:r>
              <a:rPr lang="en-US" dirty="0"/>
              <a:t>All applications including external applications accessing data from same database server can cause slow database responses, table lock out issues, timeout issues.</a:t>
            </a:r>
          </a:p>
          <a:p>
            <a:r>
              <a:rPr lang="en-US" b="1" dirty="0"/>
              <a:t>Note: </a:t>
            </a:r>
            <a:r>
              <a:rPr lang="en-US" dirty="0"/>
              <a:t>BAW product DB will stay on SQL server as it is based on vendor’s recommendation, but application database can move to a better suited DB type.</a:t>
            </a:r>
          </a:p>
        </p:txBody>
      </p:sp>
    </p:spTree>
    <p:extLst>
      <p:ext uri="{BB962C8B-B14F-4D97-AF65-F5344CB8AC3E}">
        <p14:creationId xmlns:p14="http://schemas.microsoft.com/office/powerpoint/2010/main" val="313217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One DB Design</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fontScale="92500" lnSpcReduction="20000"/>
          </a:bodyPr>
          <a:lstStyle/>
          <a:p>
            <a:r>
              <a:rPr lang="en-US" dirty="0"/>
              <a:t>In the absence of appropriate Db platform availability within USB, One DB Design was devised. </a:t>
            </a:r>
          </a:p>
          <a:p>
            <a:r>
              <a:rPr lang="en-US" dirty="0"/>
              <a:t>One DB Design allows dumping of objects and then retrieving the objects as is in relational tables. Basically, it is a persistence layer for memory dump.</a:t>
            </a:r>
          </a:p>
          <a:p>
            <a:r>
              <a:rPr lang="en-US" dirty="0"/>
              <a:t>In One DB Design, objects are mainly stored as JSONs in a common objects table</a:t>
            </a:r>
          </a:p>
          <a:p>
            <a:r>
              <a:rPr lang="en-US" dirty="0"/>
              <a:t>Objects can be indexed and queried through search fields table containing fields linked with objects in objects table.</a:t>
            </a:r>
          </a:p>
          <a:p>
            <a:r>
              <a:rPr lang="en-US" dirty="0"/>
              <a:t>All BAW apps can follow same One DB Design to save on DB design and development cost</a:t>
            </a:r>
          </a:p>
          <a:p>
            <a:r>
              <a:rPr lang="en-US" dirty="0"/>
              <a:t>One DB Design also reduces application development cost. </a:t>
            </a:r>
          </a:p>
          <a:p>
            <a:endParaRPr lang="en-US" dirty="0"/>
          </a:p>
        </p:txBody>
      </p:sp>
    </p:spTree>
    <p:extLst>
      <p:ext uri="{BB962C8B-B14F-4D97-AF65-F5344CB8AC3E}">
        <p14:creationId xmlns:p14="http://schemas.microsoft.com/office/powerpoint/2010/main" val="241355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8833AC-99B3-F4F7-E5A5-704D62CD0142}"/>
              </a:ext>
            </a:extLst>
          </p:cNvPr>
          <p:cNvSpPr/>
          <p:nvPr/>
        </p:nvSpPr>
        <p:spPr>
          <a:xfrm>
            <a:off x="805564" y="2860041"/>
            <a:ext cx="6271834" cy="180991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BAW Platform</a:t>
            </a:r>
          </a:p>
        </p:txBody>
      </p:sp>
      <p:sp>
        <p:nvSpPr>
          <p:cNvPr id="97" name="Arrow: Right 90">
            <a:extLst>
              <a:ext uri="{FF2B5EF4-FFF2-40B4-BE49-F238E27FC236}">
                <a16:creationId xmlns:a16="http://schemas.microsoft.com/office/drawing/2014/main" id="{58455502-55B5-5746-A67A-8B3A91C48105}"/>
              </a:ext>
            </a:extLst>
          </p:cNvPr>
          <p:cNvSpPr/>
          <p:nvPr/>
        </p:nvSpPr>
        <p:spPr>
          <a:xfrm>
            <a:off x="8189862" y="5637445"/>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556C99AC-50B8-ABCE-81B3-F73FDB5E7E4F}"/>
              </a:ext>
            </a:extLst>
          </p:cNvPr>
          <p:cNvGrpSpPr/>
          <p:nvPr/>
        </p:nvGrpSpPr>
        <p:grpSpPr>
          <a:xfrm>
            <a:off x="10630894" y="5962711"/>
            <a:ext cx="1796219" cy="954107"/>
            <a:chOff x="948656" y="5578509"/>
            <a:chExt cx="1796219" cy="954107"/>
          </a:xfrm>
        </p:grpSpPr>
        <p:cxnSp>
          <p:nvCxnSpPr>
            <p:cNvPr id="99" name="Straight Connector 98">
              <a:extLst>
                <a:ext uri="{FF2B5EF4-FFF2-40B4-BE49-F238E27FC236}">
                  <a16:creationId xmlns:a16="http://schemas.microsoft.com/office/drawing/2014/main" id="{BF36C5E7-321F-3027-C0B6-4C83A9A8DC7D}"/>
                </a:ext>
              </a:extLst>
            </p:cNvPr>
            <p:cNvCxnSpPr>
              <a:cxnSpLocks/>
            </p:cNvCxnSpPr>
            <p:nvPr/>
          </p:nvCxnSpPr>
          <p:spPr>
            <a:xfrm>
              <a:off x="948656" y="5789525"/>
              <a:ext cx="43436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FFE14E6-9E03-9A05-842D-FC82A723C486}"/>
                </a:ext>
              </a:extLst>
            </p:cNvPr>
            <p:cNvCxnSpPr>
              <a:cxnSpLocks/>
            </p:cNvCxnSpPr>
            <p:nvPr/>
          </p:nvCxnSpPr>
          <p:spPr>
            <a:xfrm>
              <a:off x="948656" y="5960349"/>
              <a:ext cx="4343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99A486D-1889-527B-1EE7-1990FFBFEDCA}"/>
                </a:ext>
              </a:extLst>
            </p:cNvPr>
            <p:cNvSpPr txBox="1"/>
            <p:nvPr/>
          </p:nvSpPr>
          <p:spPr>
            <a:xfrm>
              <a:off x="1395350" y="5578509"/>
              <a:ext cx="1349525" cy="954107"/>
            </a:xfrm>
            <a:prstGeom prst="rect">
              <a:avLst/>
            </a:prstGeom>
            <a:noFill/>
          </p:spPr>
          <p:txBody>
            <a:bodyPr wrap="square" rtlCol="0">
              <a:spAutoFit/>
            </a:bodyPr>
            <a:lstStyle/>
            <a:p>
              <a:r>
                <a:rPr lang="en-US" sz="1400" b="1" dirty="0"/>
                <a:t>Read</a:t>
              </a:r>
            </a:p>
            <a:p>
              <a:r>
                <a:rPr lang="en-US" sz="1400" b="1" dirty="0"/>
                <a:t>Update</a:t>
              </a:r>
            </a:p>
            <a:p>
              <a:r>
                <a:rPr lang="en-US" sz="1400" b="1" dirty="0"/>
                <a:t>Rest Read</a:t>
              </a:r>
            </a:p>
            <a:p>
              <a:r>
                <a:rPr lang="en-US" sz="1400" b="1" dirty="0"/>
                <a:t>Rest Update</a:t>
              </a:r>
            </a:p>
          </p:txBody>
        </p:sp>
        <p:cxnSp>
          <p:nvCxnSpPr>
            <p:cNvPr id="102" name="Straight Connector 101">
              <a:extLst>
                <a:ext uri="{FF2B5EF4-FFF2-40B4-BE49-F238E27FC236}">
                  <a16:creationId xmlns:a16="http://schemas.microsoft.com/office/drawing/2014/main" id="{7C4BDEB5-7D42-729E-75B0-04E3E2F52F9A}"/>
                </a:ext>
              </a:extLst>
            </p:cNvPr>
            <p:cNvCxnSpPr>
              <a:cxnSpLocks/>
            </p:cNvCxnSpPr>
            <p:nvPr/>
          </p:nvCxnSpPr>
          <p:spPr>
            <a:xfrm flipH="1">
              <a:off x="956345" y="6392428"/>
              <a:ext cx="4390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EC3ECD1-9069-24AC-A98B-240EAA3B42AE}"/>
                </a:ext>
              </a:extLst>
            </p:cNvPr>
            <p:cNvCxnSpPr>
              <a:cxnSpLocks/>
            </p:cNvCxnSpPr>
            <p:nvPr/>
          </p:nvCxnSpPr>
          <p:spPr>
            <a:xfrm flipH="1">
              <a:off x="956346" y="6189785"/>
              <a:ext cx="4390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63F80FA8-3BB7-0462-0E7A-A1408F60AE39}"/>
              </a:ext>
            </a:extLst>
          </p:cNvPr>
          <p:cNvSpPr>
            <a:spLocks noGrp="1"/>
          </p:cNvSpPr>
          <p:nvPr>
            <p:ph type="title"/>
          </p:nvPr>
        </p:nvSpPr>
        <p:spPr>
          <a:xfrm>
            <a:off x="838200" y="235918"/>
            <a:ext cx="9792694" cy="843473"/>
          </a:xfrm>
          <a:solidFill>
            <a:srgbClr val="00B0F0"/>
          </a:solidFill>
        </p:spPr>
        <p:txBody>
          <a:bodyPr>
            <a:normAutofit/>
          </a:bodyPr>
          <a:lstStyle/>
          <a:p>
            <a:r>
              <a:rPr lang="en-US" sz="3200" dirty="0">
                <a:solidFill>
                  <a:schemeClr val="bg1"/>
                </a:solidFill>
              </a:rPr>
              <a:t>Current System Context Diagram</a:t>
            </a:r>
          </a:p>
        </p:txBody>
      </p:sp>
      <p:grpSp>
        <p:nvGrpSpPr>
          <p:cNvPr id="154" name="Group 153">
            <a:extLst>
              <a:ext uri="{FF2B5EF4-FFF2-40B4-BE49-F238E27FC236}">
                <a16:creationId xmlns:a16="http://schemas.microsoft.com/office/drawing/2014/main" id="{41D42818-AA9F-1585-1581-6736B140E251}"/>
              </a:ext>
            </a:extLst>
          </p:cNvPr>
          <p:cNvGrpSpPr/>
          <p:nvPr/>
        </p:nvGrpSpPr>
        <p:grpSpPr>
          <a:xfrm>
            <a:off x="778952" y="4930537"/>
            <a:ext cx="7287020" cy="1670873"/>
            <a:chOff x="778951" y="4227898"/>
            <a:chExt cx="10367101" cy="1670873"/>
          </a:xfrm>
        </p:grpSpPr>
        <p:sp>
          <p:nvSpPr>
            <p:cNvPr id="17" name="Rectangle 16">
              <a:extLst>
                <a:ext uri="{FF2B5EF4-FFF2-40B4-BE49-F238E27FC236}">
                  <a16:creationId xmlns:a16="http://schemas.microsoft.com/office/drawing/2014/main" id="{BC8410B8-A70E-24E9-0477-4F41950A4AC7}"/>
                </a:ext>
              </a:extLst>
            </p:cNvPr>
            <p:cNvSpPr/>
            <p:nvPr/>
          </p:nvSpPr>
          <p:spPr>
            <a:xfrm>
              <a:off x="778951" y="4227898"/>
              <a:ext cx="10367101" cy="1670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DB Server: SQL Server</a:t>
              </a:r>
            </a:p>
          </p:txBody>
        </p:sp>
        <p:sp>
          <p:nvSpPr>
            <p:cNvPr id="18" name="Rectangle 17">
              <a:extLst>
                <a:ext uri="{FF2B5EF4-FFF2-40B4-BE49-F238E27FC236}">
                  <a16:creationId xmlns:a16="http://schemas.microsoft.com/office/drawing/2014/main" id="{AAFAEF51-C991-DC21-52CC-5D3157B3A3F5}"/>
                </a:ext>
              </a:extLst>
            </p:cNvPr>
            <p:cNvSpPr/>
            <p:nvPr/>
          </p:nvSpPr>
          <p:spPr>
            <a:xfrm>
              <a:off x="778952" y="4638658"/>
              <a:ext cx="2379281" cy="126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Product/Platform (BAW) Database</a:t>
              </a:r>
            </a:p>
          </p:txBody>
        </p:sp>
        <p:sp>
          <p:nvSpPr>
            <p:cNvPr id="15" name="Magnetic Disk 14">
              <a:extLst>
                <a:ext uri="{FF2B5EF4-FFF2-40B4-BE49-F238E27FC236}">
                  <a16:creationId xmlns:a16="http://schemas.microsoft.com/office/drawing/2014/main" id="{162EA924-940D-D53F-0CC7-0A1A62599CFB}"/>
                </a:ext>
              </a:extLst>
            </p:cNvPr>
            <p:cNvSpPr/>
            <p:nvPr/>
          </p:nvSpPr>
          <p:spPr>
            <a:xfrm>
              <a:off x="955208" y="5046714"/>
              <a:ext cx="981704"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Process DB</a:t>
              </a:r>
            </a:p>
          </p:txBody>
        </p:sp>
        <p:sp>
          <p:nvSpPr>
            <p:cNvPr id="19" name="Magnetic Disk 18">
              <a:extLst>
                <a:ext uri="{FF2B5EF4-FFF2-40B4-BE49-F238E27FC236}">
                  <a16:creationId xmlns:a16="http://schemas.microsoft.com/office/drawing/2014/main" id="{30AAD1E0-DEA7-1FCE-12AB-278F98DE6B4F}"/>
                </a:ext>
              </a:extLst>
            </p:cNvPr>
            <p:cNvSpPr/>
            <p:nvPr/>
          </p:nvSpPr>
          <p:spPr>
            <a:xfrm>
              <a:off x="2020225" y="5063334"/>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Performance DB</a:t>
              </a:r>
            </a:p>
          </p:txBody>
        </p:sp>
        <p:sp>
          <p:nvSpPr>
            <p:cNvPr id="22" name="Rectangle 21">
              <a:extLst>
                <a:ext uri="{FF2B5EF4-FFF2-40B4-BE49-F238E27FC236}">
                  <a16:creationId xmlns:a16="http://schemas.microsoft.com/office/drawing/2014/main" id="{94A38D3E-75E8-CE80-DC48-E43DC9594F68}"/>
                </a:ext>
              </a:extLst>
            </p:cNvPr>
            <p:cNvSpPr/>
            <p:nvPr/>
          </p:nvSpPr>
          <p:spPr>
            <a:xfrm>
              <a:off x="3241546" y="4638658"/>
              <a:ext cx="7904506" cy="126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solidFill>
                    <a:schemeClr val="bg1"/>
                  </a:solidFill>
                </a:rPr>
                <a:t>Applications Databases</a:t>
              </a:r>
            </a:p>
          </p:txBody>
        </p:sp>
        <p:sp>
          <p:nvSpPr>
            <p:cNvPr id="23" name="Magnetic Disk 22">
              <a:extLst>
                <a:ext uri="{FF2B5EF4-FFF2-40B4-BE49-F238E27FC236}">
                  <a16:creationId xmlns:a16="http://schemas.microsoft.com/office/drawing/2014/main" id="{F303216F-C78E-02D4-2D9A-5A85049671EA}"/>
                </a:ext>
              </a:extLst>
            </p:cNvPr>
            <p:cNvSpPr/>
            <p:nvPr/>
          </p:nvSpPr>
          <p:spPr>
            <a:xfrm>
              <a:off x="3417802" y="5046714"/>
              <a:ext cx="981704"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CTAO</a:t>
              </a:r>
            </a:p>
          </p:txBody>
        </p:sp>
        <p:sp>
          <p:nvSpPr>
            <p:cNvPr id="24" name="Magnetic Disk 23">
              <a:extLst>
                <a:ext uri="{FF2B5EF4-FFF2-40B4-BE49-F238E27FC236}">
                  <a16:creationId xmlns:a16="http://schemas.microsoft.com/office/drawing/2014/main" id="{53AF91AB-CBA2-7838-EF9F-EF75FE7D31EA}"/>
                </a:ext>
              </a:extLst>
            </p:cNvPr>
            <p:cNvSpPr/>
            <p:nvPr/>
          </p:nvSpPr>
          <p:spPr>
            <a:xfrm>
              <a:off x="4482819" y="5063334"/>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PTAO</a:t>
              </a:r>
            </a:p>
          </p:txBody>
        </p:sp>
        <p:sp>
          <p:nvSpPr>
            <p:cNvPr id="25" name="Magnetic Disk 24">
              <a:extLst>
                <a:ext uri="{FF2B5EF4-FFF2-40B4-BE49-F238E27FC236}">
                  <a16:creationId xmlns:a16="http://schemas.microsoft.com/office/drawing/2014/main" id="{A4AAD138-9169-B419-CAC8-DBABEE705D73}"/>
                </a:ext>
              </a:extLst>
            </p:cNvPr>
            <p:cNvSpPr/>
            <p:nvPr/>
          </p:nvSpPr>
          <p:spPr>
            <a:xfrm>
              <a:off x="5547835" y="5046713"/>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CCBLW</a:t>
              </a:r>
            </a:p>
          </p:txBody>
        </p:sp>
        <p:sp>
          <p:nvSpPr>
            <p:cNvPr id="26" name="Magnetic Disk 25">
              <a:extLst>
                <a:ext uri="{FF2B5EF4-FFF2-40B4-BE49-F238E27FC236}">
                  <a16:creationId xmlns:a16="http://schemas.microsoft.com/office/drawing/2014/main" id="{8277A571-44ED-3965-D991-85ADD41CB772}"/>
                </a:ext>
              </a:extLst>
            </p:cNvPr>
            <p:cNvSpPr/>
            <p:nvPr/>
          </p:nvSpPr>
          <p:spPr>
            <a:xfrm>
              <a:off x="6612851" y="5046713"/>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ITAO</a:t>
              </a:r>
            </a:p>
          </p:txBody>
        </p:sp>
        <p:sp>
          <p:nvSpPr>
            <p:cNvPr id="27" name="Magnetic Disk 26">
              <a:extLst>
                <a:ext uri="{FF2B5EF4-FFF2-40B4-BE49-F238E27FC236}">
                  <a16:creationId xmlns:a16="http://schemas.microsoft.com/office/drawing/2014/main" id="{A7A84040-2EA1-E5D7-1B0C-6F0DFAB35EA9}"/>
                </a:ext>
              </a:extLst>
            </p:cNvPr>
            <p:cNvSpPr/>
            <p:nvPr/>
          </p:nvSpPr>
          <p:spPr>
            <a:xfrm>
              <a:off x="7657041" y="5051171"/>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SPQR</a:t>
              </a:r>
            </a:p>
          </p:txBody>
        </p:sp>
        <p:cxnSp>
          <p:nvCxnSpPr>
            <p:cNvPr id="29" name="Straight Connector 28">
              <a:extLst>
                <a:ext uri="{FF2B5EF4-FFF2-40B4-BE49-F238E27FC236}">
                  <a16:creationId xmlns:a16="http://schemas.microsoft.com/office/drawing/2014/main" id="{7174C0AD-C3B1-4242-E937-FA05208A176F}"/>
                </a:ext>
              </a:extLst>
            </p:cNvPr>
            <p:cNvCxnSpPr>
              <a:cxnSpLocks/>
            </p:cNvCxnSpPr>
            <p:nvPr/>
          </p:nvCxnSpPr>
          <p:spPr>
            <a:xfrm>
              <a:off x="8803127" y="5451872"/>
              <a:ext cx="427499"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10403F47-0A4A-1488-8274-0B41B2F7F549}"/>
                </a:ext>
              </a:extLst>
            </p:cNvPr>
            <p:cNvSpPr/>
            <p:nvPr/>
          </p:nvSpPr>
          <p:spPr>
            <a:xfrm>
              <a:off x="9265813" y="5246304"/>
              <a:ext cx="1379727" cy="3918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Up to 17 databases</a:t>
              </a:r>
            </a:p>
          </p:txBody>
        </p:sp>
      </p:grpSp>
      <p:sp>
        <p:nvSpPr>
          <p:cNvPr id="156" name="Oval Callout 155">
            <a:extLst>
              <a:ext uri="{FF2B5EF4-FFF2-40B4-BE49-F238E27FC236}">
                <a16:creationId xmlns:a16="http://schemas.microsoft.com/office/drawing/2014/main" id="{2A972435-B520-A319-B60E-0B09F4912585}"/>
              </a:ext>
            </a:extLst>
          </p:cNvPr>
          <p:cNvSpPr/>
          <p:nvPr/>
        </p:nvSpPr>
        <p:spPr>
          <a:xfrm>
            <a:off x="8691749" y="4563063"/>
            <a:ext cx="2905550" cy="1170704"/>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p>
          <a:p>
            <a:pPr algn="ctr"/>
            <a:r>
              <a:rPr lang="en-US" sz="1200" b="1" dirty="0">
                <a:solidFill>
                  <a:srgbClr val="FF0000"/>
                </a:solidFill>
              </a:rPr>
              <a:t>Future: </a:t>
            </a:r>
            <a:r>
              <a:rPr lang="en-US" sz="1200" dirty="0">
                <a:solidFill>
                  <a:srgbClr val="FF0000"/>
                </a:solidFill>
              </a:rPr>
              <a:t>App databases can be moved to more flexible object-oriented database</a:t>
            </a:r>
          </a:p>
          <a:p>
            <a:pPr algn="ctr"/>
            <a:endParaRPr lang="en-US" dirty="0"/>
          </a:p>
        </p:txBody>
      </p:sp>
      <p:sp>
        <p:nvSpPr>
          <p:cNvPr id="9" name="Rectangle 8">
            <a:extLst>
              <a:ext uri="{FF2B5EF4-FFF2-40B4-BE49-F238E27FC236}">
                <a16:creationId xmlns:a16="http://schemas.microsoft.com/office/drawing/2014/main" id="{44208FDD-F444-73C8-5851-80B4B628C0C4}"/>
              </a:ext>
            </a:extLst>
          </p:cNvPr>
          <p:cNvSpPr/>
          <p:nvPr/>
        </p:nvSpPr>
        <p:spPr>
          <a:xfrm>
            <a:off x="2501806" y="3190835"/>
            <a:ext cx="4575591" cy="126011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Hosted APPS</a:t>
            </a:r>
          </a:p>
        </p:txBody>
      </p:sp>
      <p:sp>
        <p:nvSpPr>
          <p:cNvPr id="11" name="TextBox 10">
            <a:extLst>
              <a:ext uri="{FF2B5EF4-FFF2-40B4-BE49-F238E27FC236}">
                <a16:creationId xmlns:a16="http://schemas.microsoft.com/office/drawing/2014/main" id="{88C71030-FBA8-C366-C0D0-AD983FD18ACE}"/>
              </a:ext>
            </a:extLst>
          </p:cNvPr>
          <p:cNvSpPr txBox="1"/>
          <p:nvPr/>
        </p:nvSpPr>
        <p:spPr>
          <a:xfrm>
            <a:off x="2648237" y="3692030"/>
            <a:ext cx="613714" cy="276999"/>
          </a:xfrm>
          <a:prstGeom prst="rect">
            <a:avLst/>
          </a:prstGeom>
          <a:solidFill>
            <a:schemeClr val="bg1"/>
          </a:solidFill>
          <a:ln>
            <a:solidFill>
              <a:schemeClr val="tx1"/>
            </a:solidFill>
          </a:ln>
        </p:spPr>
        <p:txBody>
          <a:bodyPr wrap="square" rtlCol="0">
            <a:spAutoFit/>
          </a:bodyPr>
          <a:lstStyle/>
          <a:p>
            <a:pPr algn="ctr"/>
            <a:r>
              <a:rPr lang="en-US" sz="1200" dirty="0"/>
              <a:t>CTAO</a:t>
            </a:r>
          </a:p>
        </p:txBody>
      </p:sp>
      <p:sp>
        <p:nvSpPr>
          <p:cNvPr id="12" name="TextBox 11">
            <a:extLst>
              <a:ext uri="{FF2B5EF4-FFF2-40B4-BE49-F238E27FC236}">
                <a16:creationId xmlns:a16="http://schemas.microsoft.com/office/drawing/2014/main" id="{07C3BB57-F81B-1FC9-B6B6-C609956994CA}"/>
              </a:ext>
            </a:extLst>
          </p:cNvPr>
          <p:cNvSpPr txBox="1"/>
          <p:nvPr/>
        </p:nvSpPr>
        <p:spPr>
          <a:xfrm>
            <a:off x="3300521" y="3692030"/>
            <a:ext cx="603500" cy="276999"/>
          </a:xfrm>
          <a:prstGeom prst="rect">
            <a:avLst/>
          </a:prstGeom>
          <a:solidFill>
            <a:schemeClr val="bg1"/>
          </a:solidFill>
          <a:ln>
            <a:solidFill>
              <a:schemeClr val="tx1"/>
            </a:solidFill>
          </a:ln>
        </p:spPr>
        <p:txBody>
          <a:bodyPr wrap="square" rtlCol="0">
            <a:spAutoFit/>
          </a:bodyPr>
          <a:lstStyle/>
          <a:p>
            <a:pPr algn="ctr"/>
            <a:r>
              <a:rPr lang="en-US" sz="1200" dirty="0"/>
              <a:t>PTAO</a:t>
            </a:r>
          </a:p>
        </p:txBody>
      </p:sp>
      <p:sp>
        <p:nvSpPr>
          <p:cNvPr id="13" name="TextBox 12">
            <a:extLst>
              <a:ext uri="{FF2B5EF4-FFF2-40B4-BE49-F238E27FC236}">
                <a16:creationId xmlns:a16="http://schemas.microsoft.com/office/drawing/2014/main" id="{27BDF865-AFAF-D65A-C8AA-BECD89ACC9B9}"/>
              </a:ext>
            </a:extLst>
          </p:cNvPr>
          <p:cNvSpPr txBox="1"/>
          <p:nvPr/>
        </p:nvSpPr>
        <p:spPr>
          <a:xfrm>
            <a:off x="3941117" y="3692030"/>
            <a:ext cx="684973" cy="276999"/>
          </a:xfrm>
          <a:prstGeom prst="rect">
            <a:avLst/>
          </a:prstGeom>
          <a:solidFill>
            <a:schemeClr val="bg1"/>
          </a:solidFill>
          <a:ln>
            <a:solidFill>
              <a:schemeClr val="tx1"/>
            </a:solidFill>
          </a:ln>
        </p:spPr>
        <p:txBody>
          <a:bodyPr wrap="square" rtlCol="0">
            <a:spAutoFit/>
          </a:bodyPr>
          <a:lstStyle/>
          <a:p>
            <a:pPr algn="ctr"/>
            <a:r>
              <a:rPr lang="en-US" sz="1200" dirty="0"/>
              <a:t>CCBLW</a:t>
            </a:r>
          </a:p>
        </p:txBody>
      </p:sp>
      <p:sp>
        <p:nvSpPr>
          <p:cNvPr id="14" name="TextBox 13">
            <a:extLst>
              <a:ext uri="{FF2B5EF4-FFF2-40B4-BE49-F238E27FC236}">
                <a16:creationId xmlns:a16="http://schemas.microsoft.com/office/drawing/2014/main" id="{A7E0C03D-2DF8-8AE9-D39D-25DC06AB2BB5}"/>
              </a:ext>
            </a:extLst>
          </p:cNvPr>
          <p:cNvSpPr txBox="1"/>
          <p:nvPr/>
        </p:nvSpPr>
        <p:spPr>
          <a:xfrm>
            <a:off x="4677168" y="3692030"/>
            <a:ext cx="603501" cy="276999"/>
          </a:xfrm>
          <a:prstGeom prst="rect">
            <a:avLst/>
          </a:prstGeom>
          <a:solidFill>
            <a:schemeClr val="bg1"/>
          </a:solidFill>
          <a:ln>
            <a:solidFill>
              <a:schemeClr val="tx1"/>
            </a:solidFill>
          </a:ln>
        </p:spPr>
        <p:txBody>
          <a:bodyPr wrap="square" rtlCol="0">
            <a:spAutoFit/>
          </a:bodyPr>
          <a:lstStyle/>
          <a:p>
            <a:pPr algn="ctr"/>
            <a:r>
              <a:rPr lang="en-US" sz="1200" dirty="0"/>
              <a:t>ITAO</a:t>
            </a:r>
          </a:p>
        </p:txBody>
      </p:sp>
      <p:sp>
        <p:nvSpPr>
          <p:cNvPr id="16" name="TextBox 15">
            <a:extLst>
              <a:ext uri="{FF2B5EF4-FFF2-40B4-BE49-F238E27FC236}">
                <a16:creationId xmlns:a16="http://schemas.microsoft.com/office/drawing/2014/main" id="{6BED39DE-E07F-C854-0B9D-CCDA19A0F280}"/>
              </a:ext>
            </a:extLst>
          </p:cNvPr>
          <p:cNvSpPr txBox="1"/>
          <p:nvPr/>
        </p:nvSpPr>
        <p:spPr>
          <a:xfrm>
            <a:off x="5331748" y="3682391"/>
            <a:ext cx="603500" cy="276999"/>
          </a:xfrm>
          <a:prstGeom prst="rect">
            <a:avLst/>
          </a:prstGeom>
          <a:solidFill>
            <a:schemeClr val="bg1"/>
          </a:solidFill>
          <a:ln>
            <a:solidFill>
              <a:schemeClr val="tx1"/>
            </a:solidFill>
          </a:ln>
        </p:spPr>
        <p:txBody>
          <a:bodyPr wrap="square" rtlCol="0">
            <a:spAutoFit/>
          </a:bodyPr>
          <a:lstStyle/>
          <a:p>
            <a:pPr algn="ctr"/>
            <a:r>
              <a:rPr lang="en-US" sz="1200" dirty="0"/>
              <a:t>SPQR</a:t>
            </a:r>
          </a:p>
        </p:txBody>
      </p:sp>
      <p:cxnSp>
        <p:nvCxnSpPr>
          <p:cNvPr id="20" name="Straight Connector 19">
            <a:extLst>
              <a:ext uri="{FF2B5EF4-FFF2-40B4-BE49-F238E27FC236}">
                <a16:creationId xmlns:a16="http://schemas.microsoft.com/office/drawing/2014/main" id="{0AD8CA28-EF81-E378-049A-451A62FDBFE8}"/>
              </a:ext>
            </a:extLst>
          </p:cNvPr>
          <p:cNvCxnSpPr>
            <a:cxnSpLocks/>
          </p:cNvCxnSpPr>
          <p:nvPr/>
        </p:nvCxnSpPr>
        <p:spPr>
          <a:xfrm>
            <a:off x="6006305" y="3843085"/>
            <a:ext cx="280135"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AF90A0B-6FDF-27F9-FF2E-BBFA09F09398}"/>
              </a:ext>
            </a:extLst>
          </p:cNvPr>
          <p:cNvSpPr/>
          <p:nvPr/>
        </p:nvSpPr>
        <p:spPr>
          <a:xfrm>
            <a:off x="6347872" y="3676641"/>
            <a:ext cx="684974" cy="39188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Up to 17 apps</a:t>
            </a:r>
          </a:p>
        </p:txBody>
      </p:sp>
      <p:cxnSp>
        <p:nvCxnSpPr>
          <p:cNvPr id="4" name="Straight Connector 3">
            <a:extLst>
              <a:ext uri="{FF2B5EF4-FFF2-40B4-BE49-F238E27FC236}">
                <a16:creationId xmlns:a16="http://schemas.microsoft.com/office/drawing/2014/main" id="{1495A25E-F56E-F410-A16B-1AAC8A33F477}"/>
              </a:ext>
            </a:extLst>
          </p:cNvPr>
          <p:cNvCxnSpPr>
            <a:cxnSpLocks/>
          </p:cNvCxnSpPr>
          <p:nvPr/>
        </p:nvCxnSpPr>
        <p:spPr>
          <a:xfrm>
            <a:off x="6577094"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830392-BB65-D80B-EA84-903EB12815EA}"/>
              </a:ext>
            </a:extLst>
          </p:cNvPr>
          <p:cNvCxnSpPr>
            <a:cxnSpLocks/>
          </p:cNvCxnSpPr>
          <p:nvPr/>
        </p:nvCxnSpPr>
        <p:spPr>
          <a:xfrm>
            <a:off x="6651543"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F36F8A-270A-C9F4-AC77-12D512BFFFE3}"/>
              </a:ext>
            </a:extLst>
          </p:cNvPr>
          <p:cNvCxnSpPr>
            <a:cxnSpLocks/>
          </p:cNvCxnSpPr>
          <p:nvPr/>
        </p:nvCxnSpPr>
        <p:spPr>
          <a:xfrm>
            <a:off x="6725992" y="4450948"/>
            <a:ext cx="0" cy="89034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C38458-98DB-62B9-1D01-89EB4A8D6434}"/>
              </a:ext>
            </a:extLst>
          </p:cNvPr>
          <p:cNvCxnSpPr>
            <a:cxnSpLocks/>
          </p:cNvCxnSpPr>
          <p:nvPr/>
        </p:nvCxnSpPr>
        <p:spPr>
          <a:xfrm>
            <a:off x="6800441"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84B5A3-BC4D-4891-4AB2-CDB5CF225CD8}"/>
              </a:ext>
            </a:extLst>
          </p:cNvPr>
          <p:cNvCxnSpPr>
            <a:cxnSpLocks/>
          </p:cNvCxnSpPr>
          <p:nvPr/>
        </p:nvCxnSpPr>
        <p:spPr>
          <a:xfrm>
            <a:off x="6872444"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BD71BE9-BA38-507D-CCA3-719C93F65B5B}"/>
              </a:ext>
            </a:extLst>
          </p:cNvPr>
          <p:cNvCxnSpPr>
            <a:cxnSpLocks/>
          </p:cNvCxnSpPr>
          <p:nvPr/>
        </p:nvCxnSpPr>
        <p:spPr>
          <a:xfrm>
            <a:off x="6941095" y="4450948"/>
            <a:ext cx="0" cy="89034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0F111D-76CC-DB4A-6E80-0F83ED3473C7}"/>
              </a:ext>
            </a:extLst>
          </p:cNvPr>
          <p:cNvCxnSpPr>
            <a:cxnSpLocks/>
          </p:cNvCxnSpPr>
          <p:nvPr/>
        </p:nvCxnSpPr>
        <p:spPr>
          <a:xfrm>
            <a:off x="7014955" y="4450948"/>
            <a:ext cx="0" cy="89034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A43F0B-B68F-57D7-3FD6-3BF61E864C1B}"/>
              </a:ext>
            </a:extLst>
          </p:cNvPr>
          <p:cNvCxnSpPr>
            <a:cxnSpLocks/>
          </p:cNvCxnSpPr>
          <p:nvPr/>
        </p:nvCxnSpPr>
        <p:spPr>
          <a:xfrm>
            <a:off x="1079445"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43F003E-A953-6220-CFCE-BA6634D486FB}"/>
              </a:ext>
            </a:extLst>
          </p:cNvPr>
          <p:cNvCxnSpPr>
            <a:cxnSpLocks/>
          </p:cNvCxnSpPr>
          <p:nvPr/>
        </p:nvCxnSpPr>
        <p:spPr>
          <a:xfrm>
            <a:off x="1153894"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C194B96-A778-395E-AE0B-7F39DA33295B}"/>
              </a:ext>
            </a:extLst>
          </p:cNvPr>
          <p:cNvCxnSpPr>
            <a:cxnSpLocks/>
          </p:cNvCxnSpPr>
          <p:nvPr/>
        </p:nvCxnSpPr>
        <p:spPr>
          <a:xfrm>
            <a:off x="1228343" y="4669955"/>
            <a:ext cx="0" cy="6713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BF57B0-387E-7D5E-7094-6298F7396880}"/>
              </a:ext>
            </a:extLst>
          </p:cNvPr>
          <p:cNvCxnSpPr>
            <a:cxnSpLocks/>
          </p:cNvCxnSpPr>
          <p:nvPr/>
        </p:nvCxnSpPr>
        <p:spPr>
          <a:xfrm>
            <a:off x="1302792"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FDE9E01-AA59-0D2E-8B56-A5172B3E8F52}"/>
              </a:ext>
            </a:extLst>
          </p:cNvPr>
          <p:cNvCxnSpPr>
            <a:cxnSpLocks/>
          </p:cNvCxnSpPr>
          <p:nvPr/>
        </p:nvCxnSpPr>
        <p:spPr>
          <a:xfrm>
            <a:off x="1374795"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5BED512-DA0E-C4F8-B7A5-9BC803669FCD}"/>
              </a:ext>
            </a:extLst>
          </p:cNvPr>
          <p:cNvCxnSpPr>
            <a:cxnSpLocks/>
          </p:cNvCxnSpPr>
          <p:nvPr/>
        </p:nvCxnSpPr>
        <p:spPr>
          <a:xfrm>
            <a:off x="1443446" y="4669955"/>
            <a:ext cx="0" cy="6713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46B3A3B-1A93-6E0B-8071-4E7E7F9D57A3}"/>
              </a:ext>
            </a:extLst>
          </p:cNvPr>
          <p:cNvCxnSpPr>
            <a:cxnSpLocks/>
          </p:cNvCxnSpPr>
          <p:nvPr/>
        </p:nvCxnSpPr>
        <p:spPr>
          <a:xfrm>
            <a:off x="1517306" y="4669955"/>
            <a:ext cx="0" cy="6713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BF8D3A2-F6F0-0077-4F60-43CF02F5FD9E}"/>
              </a:ext>
            </a:extLst>
          </p:cNvPr>
          <p:cNvSpPr/>
          <p:nvPr/>
        </p:nvSpPr>
        <p:spPr>
          <a:xfrm>
            <a:off x="798316" y="1475364"/>
            <a:ext cx="3011436" cy="112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External Apps</a:t>
            </a:r>
          </a:p>
        </p:txBody>
      </p:sp>
      <p:sp>
        <p:nvSpPr>
          <p:cNvPr id="152" name="TextBox 151">
            <a:extLst>
              <a:ext uri="{FF2B5EF4-FFF2-40B4-BE49-F238E27FC236}">
                <a16:creationId xmlns:a16="http://schemas.microsoft.com/office/drawing/2014/main" id="{61B02F5A-31ED-3A5D-A7D1-F51382F9EC1A}"/>
              </a:ext>
            </a:extLst>
          </p:cNvPr>
          <p:cNvSpPr txBox="1"/>
          <p:nvPr/>
        </p:nvSpPr>
        <p:spPr>
          <a:xfrm>
            <a:off x="861454" y="3412217"/>
            <a:ext cx="1311703" cy="276999"/>
          </a:xfrm>
          <a:prstGeom prst="rect">
            <a:avLst/>
          </a:prstGeom>
          <a:noFill/>
        </p:spPr>
        <p:txBody>
          <a:bodyPr wrap="square" rtlCol="0">
            <a:spAutoFit/>
          </a:bodyPr>
          <a:lstStyle/>
          <a:p>
            <a:r>
              <a:rPr lang="en-US" sz="1200" dirty="0"/>
              <a:t>Workflow Center</a:t>
            </a:r>
          </a:p>
        </p:txBody>
      </p:sp>
      <p:sp>
        <p:nvSpPr>
          <p:cNvPr id="155" name="TextBox 154">
            <a:extLst>
              <a:ext uri="{FF2B5EF4-FFF2-40B4-BE49-F238E27FC236}">
                <a16:creationId xmlns:a16="http://schemas.microsoft.com/office/drawing/2014/main" id="{4FB80002-FCAD-FAD2-C43B-9CE92DEC8BBB}"/>
              </a:ext>
            </a:extLst>
          </p:cNvPr>
          <p:cNvSpPr txBox="1"/>
          <p:nvPr/>
        </p:nvSpPr>
        <p:spPr>
          <a:xfrm>
            <a:off x="859847" y="3641618"/>
            <a:ext cx="1311703" cy="276999"/>
          </a:xfrm>
          <a:prstGeom prst="rect">
            <a:avLst/>
          </a:prstGeom>
          <a:noFill/>
        </p:spPr>
        <p:txBody>
          <a:bodyPr wrap="square" rtlCol="0">
            <a:spAutoFit/>
          </a:bodyPr>
          <a:lstStyle/>
          <a:p>
            <a:r>
              <a:rPr lang="en-US" sz="1200" dirty="0"/>
              <a:t>Workflow Server</a:t>
            </a:r>
          </a:p>
        </p:txBody>
      </p:sp>
      <p:sp>
        <p:nvSpPr>
          <p:cNvPr id="157" name="TextBox 156">
            <a:extLst>
              <a:ext uri="{FF2B5EF4-FFF2-40B4-BE49-F238E27FC236}">
                <a16:creationId xmlns:a16="http://schemas.microsoft.com/office/drawing/2014/main" id="{47670F7A-F936-4527-595D-67D8359CB7BB}"/>
              </a:ext>
            </a:extLst>
          </p:cNvPr>
          <p:cNvSpPr txBox="1"/>
          <p:nvPr/>
        </p:nvSpPr>
        <p:spPr>
          <a:xfrm>
            <a:off x="858246" y="3871024"/>
            <a:ext cx="1311703" cy="276999"/>
          </a:xfrm>
          <a:prstGeom prst="rect">
            <a:avLst/>
          </a:prstGeom>
          <a:noFill/>
        </p:spPr>
        <p:txBody>
          <a:bodyPr wrap="square" rtlCol="0">
            <a:spAutoFit/>
          </a:bodyPr>
          <a:lstStyle/>
          <a:p>
            <a:r>
              <a:rPr lang="en-US" sz="1200" dirty="0"/>
              <a:t>Portal</a:t>
            </a:r>
          </a:p>
        </p:txBody>
      </p:sp>
      <p:sp>
        <p:nvSpPr>
          <p:cNvPr id="158" name="TextBox 157">
            <a:extLst>
              <a:ext uri="{FF2B5EF4-FFF2-40B4-BE49-F238E27FC236}">
                <a16:creationId xmlns:a16="http://schemas.microsoft.com/office/drawing/2014/main" id="{D92A7CCE-D633-2C7A-79FD-EE60444E15FF}"/>
              </a:ext>
            </a:extLst>
          </p:cNvPr>
          <p:cNvSpPr txBox="1"/>
          <p:nvPr/>
        </p:nvSpPr>
        <p:spPr>
          <a:xfrm>
            <a:off x="948994" y="2014505"/>
            <a:ext cx="613714" cy="276999"/>
          </a:xfrm>
          <a:prstGeom prst="rect">
            <a:avLst/>
          </a:prstGeom>
          <a:solidFill>
            <a:schemeClr val="bg1"/>
          </a:solidFill>
          <a:ln>
            <a:solidFill>
              <a:schemeClr val="tx1"/>
            </a:solidFill>
          </a:ln>
        </p:spPr>
        <p:txBody>
          <a:bodyPr wrap="square" rtlCol="0">
            <a:spAutoFit/>
          </a:bodyPr>
          <a:lstStyle/>
          <a:p>
            <a:pPr algn="ctr"/>
            <a:r>
              <a:rPr lang="en-US" sz="1200" dirty="0"/>
              <a:t>Tibco</a:t>
            </a:r>
          </a:p>
        </p:txBody>
      </p:sp>
      <p:sp>
        <p:nvSpPr>
          <p:cNvPr id="159" name="TextBox 158">
            <a:extLst>
              <a:ext uri="{FF2B5EF4-FFF2-40B4-BE49-F238E27FC236}">
                <a16:creationId xmlns:a16="http://schemas.microsoft.com/office/drawing/2014/main" id="{D0223E47-EA1B-577D-0AF0-336A6496E463}"/>
              </a:ext>
            </a:extLst>
          </p:cNvPr>
          <p:cNvSpPr txBox="1"/>
          <p:nvPr/>
        </p:nvSpPr>
        <p:spPr>
          <a:xfrm>
            <a:off x="1629460" y="2014505"/>
            <a:ext cx="854236" cy="276999"/>
          </a:xfrm>
          <a:prstGeom prst="rect">
            <a:avLst/>
          </a:prstGeom>
          <a:solidFill>
            <a:schemeClr val="bg1"/>
          </a:solidFill>
          <a:ln>
            <a:solidFill>
              <a:schemeClr val="tx1"/>
            </a:solidFill>
          </a:ln>
        </p:spPr>
        <p:txBody>
          <a:bodyPr wrap="square" rtlCol="0">
            <a:spAutoFit/>
          </a:bodyPr>
          <a:lstStyle/>
          <a:p>
            <a:pPr algn="ctr"/>
            <a:r>
              <a:rPr lang="en-US" sz="1200" dirty="0"/>
              <a:t>Salesforce</a:t>
            </a:r>
          </a:p>
        </p:txBody>
      </p:sp>
      <p:sp>
        <p:nvSpPr>
          <p:cNvPr id="160" name="TextBox 159">
            <a:extLst>
              <a:ext uri="{FF2B5EF4-FFF2-40B4-BE49-F238E27FC236}">
                <a16:creationId xmlns:a16="http://schemas.microsoft.com/office/drawing/2014/main" id="{4F2DD061-1EDC-AD42-E11C-51C5F826FA69}"/>
              </a:ext>
            </a:extLst>
          </p:cNvPr>
          <p:cNvSpPr txBox="1"/>
          <p:nvPr/>
        </p:nvSpPr>
        <p:spPr>
          <a:xfrm>
            <a:off x="2559459" y="2014505"/>
            <a:ext cx="752007" cy="276999"/>
          </a:xfrm>
          <a:prstGeom prst="rect">
            <a:avLst/>
          </a:prstGeom>
          <a:solidFill>
            <a:schemeClr val="bg1"/>
          </a:solidFill>
          <a:ln>
            <a:solidFill>
              <a:schemeClr val="tx1"/>
            </a:solidFill>
          </a:ln>
        </p:spPr>
        <p:txBody>
          <a:bodyPr wrap="square" rtlCol="0">
            <a:spAutoFit/>
          </a:bodyPr>
          <a:lstStyle/>
          <a:p>
            <a:pPr algn="ctr"/>
            <a:r>
              <a:rPr lang="en-US" sz="1200" dirty="0"/>
              <a:t>FileNet</a:t>
            </a:r>
          </a:p>
        </p:txBody>
      </p:sp>
      <p:cxnSp>
        <p:nvCxnSpPr>
          <p:cNvPr id="161" name="Straight Connector 160">
            <a:extLst>
              <a:ext uri="{FF2B5EF4-FFF2-40B4-BE49-F238E27FC236}">
                <a16:creationId xmlns:a16="http://schemas.microsoft.com/office/drawing/2014/main" id="{A39A4675-DFA8-3AFD-60DD-F61053282236}"/>
              </a:ext>
            </a:extLst>
          </p:cNvPr>
          <p:cNvCxnSpPr>
            <a:cxnSpLocks/>
          </p:cNvCxnSpPr>
          <p:nvPr/>
        </p:nvCxnSpPr>
        <p:spPr>
          <a:xfrm>
            <a:off x="3375948" y="2168048"/>
            <a:ext cx="30048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E799C883-4CEE-CA15-C4A4-C517A120337F}"/>
              </a:ext>
            </a:extLst>
          </p:cNvPr>
          <p:cNvSpPr/>
          <p:nvPr/>
        </p:nvSpPr>
        <p:spPr>
          <a:xfrm>
            <a:off x="7227788" y="1489381"/>
            <a:ext cx="3332678" cy="112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Data Platforms/ Reporting tools/ Apps</a:t>
            </a:r>
          </a:p>
        </p:txBody>
      </p:sp>
      <p:sp>
        <p:nvSpPr>
          <p:cNvPr id="163" name="TextBox 162">
            <a:extLst>
              <a:ext uri="{FF2B5EF4-FFF2-40B4-BE49-F238E27FC236}">
                <a16:creationId xmlns:a16="http://schemas.microsoft.com/office/drawing/2014/main" id="{0E5FDE0B-C496-C73E-0DE1-B93FC341369F}"/>
              </a:ext>
            </a:extLst>
          </p:cNvPr>
          <p:cNvSpPr txBox="1"/>
          <p:nvPr/>
        </p:nvSpPr>
        <p:spPr>
          <a:xfrm>
            <a:off x="7378466" y="2028522"/>
            <a:ext cx="613714" cy="276999"/>
          </a:xfrm>
          <a:prstGeom prst="rect">
            <a:avLst/>
          </a:prstGeom>
          <a:solidFill>
            <a:schemeClr val="bg1"/>
          </a:solidFill>
          <a:ln>
            <a:solidFill>
              <a:schemeClr val="tx1"/>
            </a:solidFill>
          </a:ln>
        </p:spPr>
        <p:txBody>
          <a:bodyPr wrap="square" rtlCol="0">
            <a:spAutoFit/>
          </a:bodyPr>
          <a:lstStyle/>
          <a:p>
            <a:pPr algn="ctr"/>
            <a:r>
              <a:rPr lang="en-US" sz="1200" dirty="0"/>
              <a:t>ODS</a:t>
            </a:r>
          </a:p>
        </p:txBody>
      </p:sp>
      <p:sp>
        <p:nvSpPr>
          <p:cNvPr id="164" name="TextBox 163">
            <a:extLst>
              <a:ext uri="{FF2B5EF4-FFF2-40B4-BE49-F238E27FC236}">
                <a16:creationId xmlns:a16="http://schemas.microsoft.com/office/drawing/2014/main" id="{1CF5500F-8C0A-BAFF-F0C7-C66F89DF5A73}"/>
              </a:ext>
            </a:extLst>
          </p:cNvPr>
          <p:cNvSpPr txBox="1"/>
          <p:nvPr/>
        </p:nvSpPr>
        <p:spPr>
          <a:xfrm>
            <a:off x="8135933" y="2028522"/>
            <a:ext cx="854236" cy="276999"/>
          </a:xfrm>
          <a:prstGeom prst="rect">
            <a:avLst/>
          </a:prstGeom>
          <a:solidFill>
            <a:schemeClr val="bg1"/>
          </a:solidFill>
          <a:ln>
            <a:solidFill>
              <a:schemeClr val="tx1"/>
            </a:solidFill>
          </a:ln>
        </p:spPr>
        <p:txBody>
          <a:bodyPr wrap="square" rtlCol="0">
            <a:spAutoFit/>
          </a:bodyPr>
          <a:lstStyle/>
          <a:p>
            <a:pPr algn="ctr"/>
            <a:r>
              <a:rPr lang="en-US" sz="1200" dirty="0"/>
              <a:t>DAS-H</a:t>
            </a:r>
          </a:p>
        </p:txBody>
      </p:sp>
      <p:sp>
        <p:nvSpPr>
          <p:cNvPr id="165" name="TextBox 164">
            <a:extLst>
              <a:ext uri="{FF2B5EF4-FFF2-40B4-BE49-F238E27FC236}">
                <a16:creationId xmlns:a16="http://schemas.microsoft.com/office/drawing/2014/main" id="{8EF9A253-2149-F0DF-EABF-C42BD4F9AE37}"/>
              </a:ext>
            </a:extLst>
          </p:cNvPr>
          <p:cNvSpPr txBox="1"/>
          <p:nvPr/>
        </p:nvSpPr>
        <p:spPr>
          <a:xfrm>
            <a:off x="9114060" y="2028522"/>
            <a:ext cx="752007" cy="276999"/>
          </a:xfrm>
          <a:prstGeom prst="rect">
            <a:avLst/>
          </a:prstGeom>
          <a:solidFill>
            <a:schemeClr val="bg1"/>
          </a:solidFill>
          <a:ln>
            <a:solidFill>
              <a:schemeClr val="tx1"/>
            </a:solidFill>
          </a:ln>
        </p:spPr>
        <p:txBody>
          <a:bodyPr wrap="square" rtlCol="0">
            <a:spAutoFit/>
          </a:bodyPr>
          <a:lstStyle/>
          <a:p>
            <a:pPr algn="ctr"/>
            <a:r>
              <a:rPr lang="en-US" sz="1200" dirty="0"/>
              <a:t>FileNet</a:t>
            </a:r>
          </a:p>
        </p:txBody>
      </p:sp>
      <p:cxnSp>
        <p:nvCxnSpPr>
          <p:cNvPr id="166" name="Straight Connector 165">
            <a:extLst>
              <a:ext uri="{FF2B5EF4-FFF2-40B4-BE49-F238E27FC236}">
                <a16:creationId xmlns:a16="http://schemas.microsoft.com/office/drawing/2014/main" id="{B653F586-29E1-48F4-A6E4-40E2A315973F}"/>
              </a:ext>
            </a:extLst>
          </p:cNvPr>
          <p:cNvCxnSpPr>
            <a:cxnSpLocks/>
          </p:cNvCxnSpPr>
          <p:nvPr/>
        </p:nvCxnSpPr>
        <p:spPr>
          <a:xfrm>
            <a:off x="10046050" y="2182065"/>
            <a:ext cx="30048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29203EDE-3C99-53B1-D7BD-C8323F00866C}"/>
              </a:ext>
            </a:extLst>
          </p:cNvPr>
          <p:cNvSpPr/>
          <p:nvPr/>
        </p:nvSpPr>
        <p:spPr>
          <a:xfrm>
            <a:off x="3967599" y="1484777"/>
            <a:ext cx="3126220" cy="112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SORs</a:t>
            </a:r>
          </a:p>
        </p:txBody>
      </p:sp>
      <p:sp>
        <p:nvSpPr>
          <p:cNvPr id="169" name="TextBox 168">
            <a:extLst>
              <a:ext uri="{FF2B5EF4-FFF2-40B4-BE49-F238E27FC236}">
                <a16:creationId xmlns:a16="http://schemas.microsoft.com/office/drawing/2014/main" id="{4CACE6DB-D71F-56A4-08BF-15C5278A8E1E}"/>
              </a:ext>
            </a:extLst>
          </p:cNvPr>
          <p:cNvSpPr txBox="1"/>
          <p:nvPr/>
        </p:nvSpPr>
        <p:spPr>
          <a:xfrm>
            <a:off x="4118277" y="2023918"/>
            <a:ext cx="613714" cy="276999"/>
          </a:xfrm>
          <a:prstGeom prst="rect">
            <a:avLst/>
          </a:prstGeom>
          <a:solidFill>
            <a:schemeClr val="bg1"/>
          </a:solidFill>
          <a:ln>
            <a:solidFill>
              <a:schemeClr val="tx1"/>
            </a:solidFill>
          </a:ln>
        </p:spPr>
        <p:txBody>
          <a:bodyPr wrap="square" rtlCol="0">
            <a:spAutoFit/>
          </a:bodyPr>
          <a:lstStyle/>
          <a:p>
            <a:pPr algn="ctr"/>
            <a:r>
              <a:rPr lang="en-US" sz="1200" dirty="0"/>
              <a:t>SEI</a:t>
            </a:r>
          </a:p>
        </p:txBody>
      </p:sp>
      <p:sp>
        <p:nvSpPr>
          <p:cNvPr id="170" name="TextBox 169">
            <a:extLst>
              <a:ext uri="{FF2B5EF4-FFF2-40B4-BE49-F238E27FC236}">
                <a16:creationId xmlns:a16="http://schemas.microsoft.com/office/drawing/2014/main" id="{D9DCCE68-127F-0708-5376-72DFBD676B81}"/>
              </a:ext>
            </a:extLst>
          </p:cNvPr>
          <p:cNvSpPr txBox="1"/>
          <p:nvPr/>
        </p:nvSpPr>
        <p:spPr>
          <a:xfrm>
            <a:off x="4789119" y="2023918"/>
            <a:ext cx="854236" cy="276999"/>
          </a:xfrm>
          <a:prstGeom prst="rect">
            <a:avLst/>
          </a:prstGeom>
          <a:solidFill>
            <a:schemeClr val="bg1"/>
          </a:solidFill>
          <a:ln>
            <a:solidFill>
              <a:schemeClr val="tx1"/>
            </a:solidFill>
          </a:ln>
        </p:spPr>
        <p:txBody>
          <a:bodyPr wrap="square" rtlCol="0">
            <a:spAutoFit/>
          </a:bodyPr>
          <a:lstStyle/>
          <a:p>
            <a:pPr algn="ctr"/>
            <a:r>
              <a:rPr lang="en-US" sz="1200" dirty="0" err="1"/>
              <a:t>WebKYC</a:t>
            </a:r>
            <a:endParaRPr lang="en-US" sz="1200" dirty="0"/>
          </a:p>
        </p:txBody>
      </p:sp>
      <p:sp>
        <p:nvSpPr>
          <p:cNvPr id="171" name="TextBox 170">
            <a:extLst>
              <a:ext uri="{FF2B5EF4-FFF2-40B4-BE49-F238E27FC236}">
                <a16:creationId xmlns:a16="http://schemas.microsoft.com/office/drawing/2014/main" id="{7AECE3A1-1EA3-9067-EC5B-AF8560D5F6E2}"/>
              </a:ext>
            </a:extLst>
          </p:cNvPr>
          <p:cNvSpPr txBox="1"/>
          <p:nvPr/>
        </p:nvSpPr>
        <p:spPr>
          <a:xfrm>
            <a:off x="5719119" y="2023918"/>
            <a:ext cx="874673" cy="276999"/>
          </a:xfrm>
          <a:prstGeom prst="rect">
            <a:avLst/>
          </a:prstGeom>
          <a:solidFill>
            <a:schemeClr val="bg1"/>
          </a:solidFill>
          <a:ln>
            <a:solidFill>
              <a:schemeClr val="tx1"/>
            </a:solidFill>
          </a:ln>
        </p:spPr>
        <p:txBody>
          <a:bodyPr wrap="square" rtlCol="0">
            <a:spAutoFit/>
          </a:bodyPr>
          <a:lstStyle/>
          <a:p>
            <a:pPr algn="ctr"/>
            <a:r>
              <a:rPr lang="en-US" sz="1200" dirty="0"/>
              <a:t>Advantage</a:t>
            </a:r>
          </a:p>
        </p:txBody>
      </p:sp>
      <p:cxnSp>
        <p:nvCxnSpPr>
          <p:cNvPr id="172" name="Straight Connector 171">
            <a:extLst>
              <a:ext uri="{FF2B5EF4-FFF2-40B4-BE49-F238E27FC236}">
                <a16:creationId xmlns:a16="http://schemas.microsoft.com/office/drawing/2014/main" id="{8D5C2891-519E-07F3-61EF-EBAAA5BFEF54}"/>
              </a:ext>
            </a:extLst>
          </p:cNvPr>
          <p:cNvCxnSpPr>
            <a:cxnSpLocks/>
          </p:cNvCxnSpPr>
          <p:nvPr/>
        </p:nvCxnSpPr>
        <p:spPr>
          <a:xfrm>
            <a:off x="6660736" y="2177461"/>
            <a:ext cx="30048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22E113E-363E-DD40-3096-27A2A82D3152}"/>
              </a:ext>
            </a:extLst>
          </p:cNvPr>
          <p:cNvCxnSpPr>
            <a:cxnSpLocks/>
          </p:cNvCxnSpPr>
          <p:nvPr/>
        </p:nvCxnSpPr>
        <p:spPr>
          <a:xfrm>
            <a:off x="7418813"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3521134-14B3-62BA-C753-38933ADEFEA4}"/>
              </a:ext>
            </a:extLst>
          </p:cNvPr>
          <p:cNvCxnSpPr>
            <a:cxnSpLocks/>
          </p:cNvCxnSpPr>
          <p:nvPr/>
        </p:nvCxnSpPr>
        <p:spPr>
          <a:xfrm>
            <a:off x="7493262"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B5DED42-C262-B87A-FCF7-0772F125D153}"/>
              </a:ext>
            </a:extLst>
          </p:cNvPr>
          <p:cNvCxnSpPr>
            <a:cxnSpLocks/>
          </p:cNvCxnSpPr>
          <p:nvPr/>
        </p:nvCxnSpPr>
        <p:spPr>
          <a:xfrm>
            <a:off x="7567711" y="2608873"/>
            <a:ext cx="0" cy="273242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7A4F658-4F9A-6EF4-88B0-24FCA8D74C63}"/>
              </a:ext>
            </a:extLst>
          </p:cNvPr>
          <p:cNvCxnSpPr>
            <a:cxnSpLocks/>
          </p:cNvCxnSpPr>
          <p:nvPr/>
        </p:nvCxnSpPr>
        <p:spPr>
          <a:xfrm>
            <a:off x="7642160"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34DE288-3890-4C50-D3B9-214A4FB508AE}"/>
              </a:ext>
            </a:extLst>
          </p:cNvPr>
          <p:cNvCxnSpPr>
            <a:cxnSpLocks/>
          </p:cNvCxnSpPr>
          <p:nvPr/>
        </p:nvCxnSpPr>
        <p:spPr>
          <a:xfrm>
            <a:off x="7714163"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03D9AD0-FFCC-1C0D-DB81-1FA20E2A1DEE}"/>
              </a:ext>
            </a:extLst>
          </p:cNvPr>
          <p:cNvCxnSpPr>
            <a:cxnSpLocks/>
          </p:cNvCxnSpPr>
          <p:nvPr/>
        </p:nvCxnSpPr>
        <p:spPr>
          <a:xfrm>
            <a:off x="7782814" y="2608873"/>
            <a:ext cx="0" cy="273242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C0169D2-4A5E-FF79-D4A0-C9EE701B0262}"/>
              </a:ext>
            </a:extLst>
          </p:cNvPr>
          <p:cNvCxnSpPr>
            <a:cxnSpLocks/>
          </p:cNvCxnSpPr>
          <p:nvPr/>
        </p:nvCxnSpPr>
        <p:spPr>
          <a:xfrm>
            <a:off x="7856674" y="2599460"/>
            <a:ext cx="0" cy="274183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4ECF021-6A33-3A66-BFAB-63589D47E562}"/>
              </a:ext>
            </a:extLst>
          </p:cNvPr>
          <p:cNvCxnSpPr>
            <a:cxnSpLocks/>
          </p:cNvCxnSpPr>
          <p:nvPr/>
        </p:nvCxnSpPr>
        <p:spPr>
          <a:xfrm>
            <a:off x="2675634" y="2599460"/>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8D15711-6FC5-E937-5631-ED40C6155331}"/>
              </a:ext>
            </a:extLst>
          </p:cNvPr>
          <p:cNvCxnSpPr>
            <a:cxnSpLocks/>
          </p:cNvCxnSpPr>
          <p:nvPr/>
        </p:nvCxnSpPr>
        <p:spPr>
          <a:xfrm>
            <a:off x="2750083" y="2608873"/>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60CED6F-B4AA-D560-1DA7-E7CBFC0136B4}"/>
              </a:ext>
            </a:extLst>
          </p:cNvPr>
          <p:cNvCxnSpPr>
            <a:cxnSpLocks/>
          </p:cNvCxnSpPr>
          <p:nvPr/>
        </p:nvCxnSpPr>
        <p:spPr>
          <a:xfrm>
            <a:off x="2824532" y="2608873"/>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AFBFE48-9803-6ABB-4EEE-7EF03B82974A}"/>
              </a:ext>
            </a:extLst>
          </p:cNvPr>
          <p:cNvCxnSpPr>
            <a:cxnSpLocks/>
          </p:cNvCxnSpPr>
          <p:nvPr/>
        </p:nvCxnSpPr>
        <p:spPr>
          <a:xfrm>
            <a:off x="2898981" y="2608873"/>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EA107FF-4ABF-0FDA-DDDA-F16CFB57D6CC}"/>
              </a:ext>
            </a:extLst>
          </p:cNvPr>
          <p:cNvCxnSpPr>
            <a:cxnSpLocks/>
          </p:cNvCxnSpPr>
          <p:nvPr/>
        </p:nvCxnSpPr>
        <p:spPr>
          <a:xfrm>
            <a:off x="2970984" y="2599460"/>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98FC9C-1EBD-5A64-48E8-79C2EFA7662E}"/>
              </a:ext>
            </a:extLst>
          </p:cNvPr>
          <p:cNvCxnSpPr>
            <a:cxnSpLocks/>
          </p:cNvCxnSpPr>
          <p:nvPr/>
        </p:nvCxnSpPr>
        <p:spPr>
          <a:xfrm>
            <a:off x="3039635" y="2608873"/>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D26DAFD-E95B-A90A-3A9A-556E9A619AEB}"/>
              </a:ext>
            </a:extLst>
          </p:cNvPr>
          <p:cNvCxnSpPr>
            <a:cxnSpLocks/>
          </p:cNvCxnSpPr>
          <p:nvPr/>
        </p:nvCxnSpPr>
        <p:spPr>
          <a:xfrm>
            <a:off x="3113495" y="2599460"/>
            <a:ext cx="0" cy="5913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BF86B1-6C2B-F9D0-D627-FCDFD486D2A2}"/>
              </a:ext>
            </a:extLst>
          </p:cNvPr>
          <p:cNvCxnSpPr>
            <a:cxnSpLocks/>
          </p:cNvCxnSpPr>
          <p:nvPr/>
        </p:nvCxnSpPr>
        <p:spPr>
          <a:xfrm>
            <a:off x="6389868" y="2608873"/>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E8A691F-1728-0654-9DAD-ECDBB3F657E6}"/>
              </a:ext>
            </a:extLst>
          </p:cNvPr>
          <p:cNvCxnSpPr>
            <a:cxnSpLocks/>
          </p:cNvCxnSpPr>
          <p:nvPr/>
        </p:nvCxnSpPr>
        <p:spPr>
          <a:xfrm>
            <a:off x="6464317" y="2618286"/>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1555B9E-FC0C-A980-CF33-E3ECF55427DA}"/>
              </a:ext>
            </a:extLst>
          </p:cNvPr>
          <p:cNvCxnSpPr>
            <a:cxnSpLocks/>
          </p:cNvCxnSpPr>
          <p:nvPr/>
        </p:nvCxnSpPr>
        <p:spPr>
          <a:xfrm>
            <a:off x="6538766" y="2618286"/>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C0EDE5-7246-8527-32EC-5D172695688C}"/>
              </a:ext>
            </a:extLst>
          </p:cNvPr>
          <p:cNvCxnSpPr>
            <a:cxnSpLocks/>
          </p:cNvCxnSpPr>
          <p:nvPr/>
        </p:nvCxnSpPr>
        <p:spPr>
          <a:xfrm>
            <a:off x="6613215" y="2618286"/>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7D3C42B-1DD8-3217-7707-3B36C2F537BF}"/>
              </a:ext>
            </a:extLst>
          </p:cNvPr>
          <p:cNvCxnSpPr>
            <a:cxnSpLocks/>
          </p:cNvCxnSpPr>
          <p:nvPr/>
        </p:nvCxnSpPr>
        <p:spPr>
          <a:xfrm>
            <a:off x="6685218" y="2608873"/>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E94E72B-A7F0-E6C8-CE59-337C9EEEF725}"/>
              </a:ext>
            </a:extLst>
          </p:cNvPr>
          <p:cNvCxnSpPr>
            <a:cxnSpLocks/>
          </p:cNvCxnSpPr>
          <p:nvPr/>
        </p:nvCxnSpPr>
        <p:spPr>
          <a:xfrm>
            <a:off x="6753869" y="2618286"/>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D1CBF35-7E5C-F097-AD20-8A04A89CE28F}"/>
              </a:ext>
            </a:extLst>
          </p:cNvPr>
          <p:cNvCxnSpPr>
            <a:cxnSpLocks/>
          </p:cNvCxnSpPr>
          <p:nvPr/>
        </p:nvCxnSpPr>
        <p:spPr>
          <a:xfrm>
            <a:off x="6827729" y="2608873"/>
            <a:ext cx="0" cy="5913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62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One DB Design</a:t>
            </a:r>
          </a:p>
        </p:txBody>
      </p:sp>
      <p:pic>
        <p:nvPicPr>
          <p:cNvPr id="6" name="Content Placeholder 9">
            <a:extLst>
              <a:ext uri="{FF2B5EF4-FFF2-40B4-BE49-F238E27FC236}">
                <a16:creationId xmlns:a16="http://schemas.microsoft.com/office/drawing/2014/main" id="{D73459B9-40CA-7398-2406-038CF6565B00}"/>
              </a:ext>
            </a:extLst>
          </p:cNvPr>
          <p:cNvPicPr>
            <a:picLocks noChangeAspect="1"/>
          </p:cNvPicPr>
          <p:nvPr/>
        </p:nvPicPr>
        <p:blipFill>
          <a:blip r:embed="rId2"/>
          <a:stretch>
            <a:fillRect/>
          </a:stretch>
        </p:blipFill>
        <p:spPr>
          <a:xfrm>
            <a:off x="1924424" y="1337724"/>
            <a:ext cx="7784887" cy="5391150"/>
          </a:xfrm>
          <a:prstGeom prst="rect">
            <a:avLst/>
          </a:prstGeom>
        </p:spPr>
      </p:pic>
    </p:spTree>
    <p:extLst>
      <p:ext uri="{BB962C8B-B14F-4D97-AF65-F5344CB8AC3E}">
        <p14:creationId xmlns:p14="http://schemas.microsoft.com/office/powerpoint/2010/main" val="3448129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fontScale="90000"/>
          </a:bodyPr>
          <a:lstStyle/>
          <a:p>
            <a:r>
              <a:rPr lang="en-US" sz="3200" dirty="0">
                <a:solidFill>
                  <a:schemeClr val="bg1"/>
                </a:solidFill>
              </a:rPr>
              <a:t>Appropriate DB? NO SQL DB (Mongo DB) &amp; its Value Additions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439803"/>
          </a:xfrm>
        </p:spPr>
        <p:txBody>
          <a:bodyPr>
            <a:normAutofit fontScale="47500" lnSpcReduction="20000"/>
          </a:bodyPr>
          <a:lstStyle/>
          <a:p>
            <a:r>
              <a:rPr lang="en-US" dirty="0"/>
              <a:t>NoSQL DBs are better suited for in-flight data of transactional apps and for object-oriented modeling because </a:t>
            </a:r>
          </a:p>
          <a:p>
            <a:pPr lvl="1"/>
            <a:r>
              <a:rPr lang="en-US" dirty="0"/>
              <a:t>NO SQL DBs saves data as object files </a:t>
            </a:r>
          </a:p>
          <a:p>
            <a:pPr lvl="1"/>
            <a:r>
              <a:rPr lang="en-US" dirty="0"/>
              <a:t>Data can be retrieved through object queries</a:t>
            </a:r>
          </a:p>
          <a:p>
            <a:pPr lvl="1"/>
            <a:r>
              <a:rPr lang="en-US" dirty="0"/>
              <a:t>NO SQL DBs follow application object models</a:t>
            </a:r>
          </a:p>
          <a:p>
            <a:r>
              <a:rPr lang="en-US" b="1" dirty="0"/>
              <a:t>Value Additions:</a:t>
            </a:r>
          </a:p>
          <a:p>
            <a:pPr marL="914400" lvl="1" indent="-457200">
              <a:buFont typeface="+mj-lt"/>
              <a:buAutoNum type="arabicPeriod"/>
            </a:pPr>
            <a:r>
              <a:rPr lang="en-US" sz="2700" b="1" dirty="0"/>
              <a:t>Save on DB design/development cost: </a:t>
            </a:r>
          </a:p>
          <a:p>
            <a:pPr lvl="2"/>
            <a:r>
              <a:rPr lang="en-US" dirty="0"/>
              <a:t>With Mongo we can save/retrieve business objects as is including hierarchical objects. </a:t>
            </a:r>
          </a:p>
          <a:p>
            <a:pPr lvl="2"/>
            <a:r>
              <a:rPr lang="en-US" dirty="0"/>
              <a:t>Developer does not have to create or design Relational DB Model/ ER Diagrams/ normalized tables structure</a:t>
            </a:r>
          </a:p>
          <a:p>
            <a:pPr marL="914400" lvl="1" indent="-457200">
              <a:buFont typeface="+mj-lt"/>
              <a:buAutoNum type="arabicPeriod"/>
            </a:pPr>
            <a:r>
              <a:rPr lang="en-US" sz="2700" b="1" dirty="0"/>
              <a:t>Save on App development cost:</a:t>
            </a:r>
          </a:p>
          <a:p>
            <a:pPr lvl="2"/>
            <a:r>
              <a:rPr lang="en-US" dirty="0"/>
              <a:t>Developer does not have to think about transforming Business object into tables while developing application.</a:t>
            </a:r>
          </a:p>
          <a:p>
            <a:pPr marL="914400" lvl="1" indent="-457200">
              <a:buFont typeface="+mj-lt"/>
              <a:buAutoNum type="arabicPeriod"/>
            </a:pPr>
            <a:r>
              <a:rPr lang="en-US" sz="2700" b="1" dirty="0"/>
              <a:t>Enhanced performance:</a:t>
            </a:r>
          </a:p>
          <a:p>
            <a:pPr lvl="2"/>
            <a:r>
              <a:rPr lang="en-US" dirty="0"/>
              <a:t>No SQL DB gives better performance for transactional systems or object-oriented applications, since data will be saved and indexed as binary object files matching in-memory objects.</a:t>
            </a:r>
          </a:p>
          <a:p>
            <a:pPr lvl="2"/>
            <a:r>
              <a:rPr lang="en-US" b="0" i="0" dirty="0">
                <a:solidFill>
                  <a:srgbClr val="212121"/>
                </a:solidFill>
                <a:effectLst/>
                <a:latin typeface="Calibri" panose="020F0502020204030204" pitchFamily="34" charset="0"/>
              </a:rPr>
              <a:t>There is no conversion of object into tabular form.</a:t>
            </a:r>
          </a:p>
          <a:p>
            <a:pPr lvl="2"/>
            <a:r>
              <a:rPr lang="en-US" b="0" i="0" dirty="0">
                <a:solidFill>
                  <a:srgbClr val="212121"/>
                </a:solidFill>
                <a:effectLst/>
                <a:latin typeface="Calibri" panose="020F0502020204030204" pitchFamily="34" charset="0"/>
              </a:rPr>
              <a:t>Parent object with child objects can be saved in 1 call. For example, if an Object has child object as array of 20 items. In Mongo – 1 call to save Parent Object with its child Array Object into the collection; </a:t>
            </a:r>
            <a:r>
              <a:rPr lang="en-US" dirty="0">
                <a:solidFill>
                  <a:srgbClr val="212121"/>
                </a:solidFill>
                <a:latin typeface="Calibri" panose="020F0502020204030204" pitchFamily="34" charset="0"/>
              </a:rPr>
              <a:t>I</a:t>
            </a:r>
            <a:r>
              <a:rPr lang="en-US" b="0" i="0" dirty="0">
                <a:solidFill>
                  <a:srgbClr val="212121"/>
                </a:solidFill>
                <a:effectLst/>
                <a:latin typeface="Calibri" panose="020F0502020204030204" pitchFamily="34" charset="0"/>
              </a:rPr>
              <a:t>n SQL server - 20+ write calls will be needed.</a:t>
            </a:r>
            <a:endParaRPr lang="en-US" dirty="0"/>
          </a:p>
          <a:p>
            <a:pPr lvl="2"/>
            <a:r>
              <a:rPr lang="en-US" dirty="0"/>
              <a:t>Data can be retrieved through replicas to provide high performance for select queries where little old data is not an issue without effecting primary application</a:t>
            </a:r>
          </a:p>
          <a:p>
            <a:pPr marL="914400" lvl="1" indent="-457200">
              <a:buFont typeface="+mj-lt"/>
              <a:buAutoNum type="arabicPeriod"/>
            </a:pPr>
            <a:r>
              <a:rPr lang="en-US" sz="2700" b="1" dirty="0"/>
              <a:t>ACID: Yes </a:t>
            </a:r>
            <a:r>
              <a:rPr lang="en-US" b="1" dirty="0"/>
              <a:t>– </a:t>
            </a:r>
            <a:r>
              <a:rPr lang="en-US" dirty="0"/>
              <a:t>Primary application can read/write from Primary Node, which is always 1 node and write can only happen to primary node in Mongo.</a:t>
            </a:r>
          </a:p>
          <a:p>
            <a:pPr marL="914400" lvl="1" indent="-457200">
              <a:buFont typeface="+mj-lt"/>
              <a:buAutoNum type="arabicPeriod"/>
            </a:pPr>
            <a:r>
              <a:rPr lang="en-US" sz="2700" b="1" dirty="0"/>
              <a:t>Highly Scalable:  </a:t>
            </a:r>
            <a:r>
              <a:rPr lang="en-US" dirty="0"/>
              <a:t>Horizontal Scaling available for Read in Mongo and not in SQL Server which is only vertically scalable</a:t>
            </a:r>
          </a:p>
          <a:p>
            <a:pPr marL="914400" lvl="1" indent="-457200">
              <a:buFont typeface="+mj-lt"/>
              <a:buAutoNum type="arabicPeriod"/>
            </a:pPr>
            <a:r>
              <a:rPr lang="en-US" sz="2700" b="1" dirty="0"/>
              <a:t>Highly Available: </a:t>
            </a:r>
            <a:r>
              <a:rPr lang="en-US" dirty="0"/>
              <a:t>Data can be read through replicas that provides high availability for data read.</a:t>
            </a:r>
          </a:p>
          <a:p>
            <a:pPr marL="914400" lvl="1" indent="-457200">
              <a:buFont typeface="+mj-lt"/>
              <a:buAutoNum type="arabicPeriod"/>
            </a:pPr>
            <a:r>
              <a:rPr lang="en-US" sz="2700" b="1" dirty="0"/>
              <a:t>Reporting: Can utilize Mongo DB BI connector in absence of ELZ</a:t>
            </a:r>
          </a:p>
          <a:p>
            <a:pPr lvl="2"/>
            <a:r>
              <a:rPr lang="en-US" dirty="0"/>
              <a:t>Mongo has a connector called Mongo DB BI to build reports where data can be queried via SQL queries. </a:t>
            </a:r>
          </a:p>
          <a:p>
            <a:pPr lvl="2"/>
            <a:r>
              <a:rPr lang="en-US" dirty="0"/>
              <a:t>SQL queries can run on replica this way to retrieve data when ELZ is non-available</a:t>
            </a:r>
          </a:p>
        </p:txBody>
      </p:sp>
    </p:spTree>
    <p:extLst>
      <p:ext uri="{BB962C8B-B14F-4D97-AF65-F5344CB8AC3E}">
        <p14:creationId xmlns:p14="http://schemas.microsoft.com/office/powerpoint/2010/main" val="256916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Why MongoDB vs Other NO SQL DBs (Azure Cosmos, Cassandara)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773758"/>
          </a:xfrm>
        </p:spPr>
        <p:txBody>
          <a:bodyPr>
            <a:normAutofit lnSpcReduction="10000"/>
          </a:bodyPr>
          <a:lstStyle/>
          <a:p>
            <a:pPr algn="l" rtl="0" fontAlgn="base">
              <a:buFont typeface="+mj-lt"/>
              <a:buAutoNum type="arabicPeriod"/>
            </a:pPr>
            <a:r>
              <a:rPr lang="en-US" sz="1600" b="0" i="0" dirty="0">
                <a:solidFill>
                  <a:srgbClr val="212121"/>
                </a:solidFill>
                <a:effectLst/>
                <a:latin typeface="Calibri" panose="020F0502020204030204" pitchFamily="34" charset="0"/>
              </a:rPr>
              <a:t>We have an internal USB Mongo team supporting Mongo platform within the bank. They have shared information with us that only Mongo DB and Cassandara DB are approved by the Bank. </a:t>
            </a:r>
            <a:endParaRPr lang="en-US" sz="1600" b="0" i="0" dirty="0">
              <a:solidFill>
                <a:srgbClr val="000000"/>
              </a:solidFill>
              <a:effectLst/>
              <a:latin typeface="Calibri" panose="020F0502020204030204" pitchFamily="34" charset="0"/>
            </a:endParaRPr>
          </a:p>
          <a:p>
            <a:pPr algn="l" rtl="0" fontAlgn="base">
              <a:buFont typeface="+mj-lt"/>
              <a:buAutoNum type="arabicPeriod"/>
            </a:pPr>
            <a:r>
              <a:rPr lang="en-US" sz="1600" b="0" i="0" dirty="0">
                <a:solidFill>
                  <a:srgbClr val="212121"/>
                </a:solidFill>
                <a:effectLst/>
                <a:latin typeface="Calibri" panose="020F0502020204030204" pitchFamily="34" charset="0"/>
              </a:rPr>
              <a:t>Also, Cosmos DB can only store objects of size up to 2mb whereas Mongo can save objects of size up to 20mb </a:t>
            </a:r>
            <a:endParaRPr lang="en-US" sz="1600" b="0" i="0" dirty="0">
              <a:solidFill>
                <a:srgbClr val="000000"/>
              </a:solidFill>
              <a:effectLst/>
              <a:latin typeface="Calibri" panose="020F0502020204030204" pitchFamily="34" charset="0"/>
            </a:endParaRPr>
          </a:p>
          <a:p>
            <a:pPr algn="l" rtl="0" fontAlgn="base">
              <a:buFont typeface="+mj-lt"/>
              <a:buAutoNum type="arabicPeriod"/>
            </a:pPr>
            <a:r>
              <a:rPr lang="en-US" sz="1600" b="0" i="0" dirty="0">
                <a:solidFill>
                  <a:srgbClr val="212121"/>
                </a:solidFill>
                <a:effectLst/>
                <a:latin typeface="Calibri" panose="020F0502020204030204" pitchFamily="34" charset="0"/>
              </a:rPr>
              <a:t>If Cassandra is not right fit for us than the only choice is Mongo. </a:t>
            </a:r>
            <a:endParaRPr lang="en-US" sz="1600" b="0" i="0" dirty="0">
              <a:solidFill>
                <a:srgbClr val="000000"/>
              </a:solidFill>
              <a:effectLst/>
              <a:latin typeface="Calibri" panose="020F0502020204030204" pitchFamily="34" charset="0"/>
            </a:endParaRPr>
          </a:p>
          <a:p>
            <a:pPr algn="l" rtl="0" fontAlgn="base">
              <a:buFont typeface="+mj-lt"/>
              <a:buAutoNum type="arabicPeriod"/>
            </a:pPr>
            <a:r>
              <a:rPr lang="en-US" sz="1600" b="0" i="0" dirty="0">
                <a:solidFill>
                  <a:srgbClr val="212121"/>
                </a:solidFill>
                <a:effectLst/>
                <a:latin typeface="Calibri" panose="020F0502020204030204" pitchFamily="34" charset="0"/>
              </a:rPr>
              <a:t>Cassandra is not the right fit for us because of following two things:</a:t>
            </a:r>
            <a:endParaRPr lang="en-US" sz="1600" dirty="0">
              <a:solidFill>
                <a:srgbClr val="212121"/>
              </a:solidFill>
              <a:latin typeface="Calibri" panose="020F0502020204030204" pitchFamily="34" charset="0"/>
            </a:endParaRPr>
          </a:p>
          <a:p>
            <a:pPr marL="742950" lvl="1" indent="-285750" algn="l" rtl="0" fontAlgn="base">
              <a:buFont typeface="+mj-lt"/>
              <a:buAutoNum type="arabicPeriod"/>
            </a:pPr>
            <a:r>
              <a:rPr lang="en-US" sz="1600" b="0" i="0" dirty="0">
                <a:solidFill>
                  <a:srgbClr val="212121"/>
                </a:solidFill>
                <a:effectLst/>
                <a:latin typeface="Calibri" panose="020F0502020204030204" pitchFamily="34" charset="0"/>
              </a:rPr>
              <a:t>Mongo is more flexible with Data In Transit Object Models:</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You have to define schema tables in Cassandra whereas in Mongo you don’t need to define schema for objects.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Cassandra saves objects in tabular form whereas Mongo saves objects in object files.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Mongo is very flexible with In-Memory objects as no need to define schema beforehand and if object changes in the application, it still takes in those objects with modified structure on the fly. </a:t>
            </a:r>
            <a:endParaRPr lang="en-US" sz="1200" b="0" i="0" dirty="0">
              <a:solidFill>
                <a:srgbClr val="000000"/>
              </a:solidFill>
              <a:effectLst/>
              <a:latin typeface="Calibri" panose="020F0502020204030204" pitchFamily="34" charset="0"/>
            </a:endParaRPr>
          </a:p>
          <a:p>
            <a:pPr marL="742950" lvl="1" indent="-285750" algn="l" rtl="0" fontAlgn="base">
              <a:buFont typeface="+mj-lt"/>
              <a:buAutoNum type="arabicPeriod"/>
            </a:pPr>
            <a:r>
              <a:rPr lang="en-US" sz="1600" b="0" i="0" dirty="0">
                <a:solidFill>
                  <a:srgbClr val="212121"/>
                </a:solidFill>
                <a:effectLst/>
                <a:latin typeface="Calibri" panose="020F0502020204030204" pitchFamily="34" charset="0"/>
              </a:rPr>
              <a:t>Mongo is ACID, Cassandra is not:</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Cassandra is great fit for high availability where consistency lag (eventual consistency) is OK.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Read/Write can happen to any node in Cassandara. This will allow faster writes to the database. However, if application needs to be ACID, then Cassandra is not the right fit.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You can make Cassandra as ACID but that will make DB writes really slow in Cassandra as all nodes need to be updated, before corresponding read can be served.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This will also make Cassandra less Available.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However, Mongo DB follows Single Primary server and multiple secondary servers’ architecture where write can only happen to Primary server.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So primary application will only interact with Mongo Primary server and other apps can get data from secondary servers.</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693051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D8559BE-9DE9-42F4-8006-39301FB6F2DC}"/>
              </a:ext>
            </a:extLst>
          </p:cNvPr>
          <p:cNvGraphicFramePr>
            <a:graphicFrameLocks noGrp="1"/>
          </p:cNvGraphicFramePr>
          <p:nvPr>
            <p:extLst>
              <p:ext uri="{D42A27DB-BD31-4B8C-83A1-F6EECF244321}">
                <p14:modId xmlns:p14="http://schemas.microsoft.com/office/powerpoint/2010/main" val="387249182"/>
              </p:ext>
            </p:extLst>
          </p:nvPr>
        </p:nvGraphicFramePr>
        <p:xfrm>
          <a:off x="123568" y="110071"/>
          <a:ext cx="11973697" cy="3561080"/>
        </p:xfrm>
        <a:graphic>
          <a:graphicData uri="http://schemas.openxmlformats.org/drawingml/2006/table">
            <a:tbl>
              <a:tblPr firstRow="1" bandRow="1">
                <a:tableStyleId>{BDBED569-4797-4DF1-A0F4-6AAB3CD982D8}</a:tableStyleId>
              </a:tblPr>
              <a:tblGrid>
                <a:gridCol w="1856307">
                  <a:extLst>
                    <a:ext uri="{9D8B030D-6E8A-4147-A177-3AD203B41FA5}">
                      <a16:colId xmlns:a16="http://schemas.microsoft.com/office/drawing/2014/main" val="3181347896"/>
                    </a:ext>
                  </a:extLst>
                </a:gridCol>
                <a:gridCol w="2951871">
                  <a:extLst>
                    <a:ext uri="{9D8B030D-6E8A-4147-A177-3AD203B41FA5}">
                      <a16:colId xmlns:a16="http://schemas.microsoft.com/office/drawing/2014/main" val="4036715794"/>
                    </a:ext>
                  </a:extLst>
                </a:gridCol>
                <a:gridCol w="3323342">
                  <a:extLst>
                    <a:ext uri="{9D8B030D-6E8A-4147-A177-3AD203B41FA5}">
                      <a16:colId xmlns:a16="http://schemas.microsoft.com/office/drawing/2014/main" val="2071569381"/>
                    </a:ext>
                  </a:extLst>
                </a:gridCol>
                <a:gridCol w="3842177">
                  <a:extLst>
                    <a:ext uri="{9D8B030D-6E8A-4147-A177-3AD203B41FA5}">
                      <a16:colId xmlns:a16="http://schemas.microsoft.com/office/drawing/2014/main" val="2687075936"/>
                    </a:ext>
                  </a:extLst>
                </a:gridCol>
              </a:tblGrid>
              <a:tr h="370840">
                <a:tc>
                  <a:txBody>
                    <a:bodyPr/>
                    <a:lstStyle/>
                    <a:p>
                      <a:endParaRPr lang="en-US" dirty="0"/>
                    </a:p>
                  </a:txBody>
                  <a:tcPr/>
                </a:tc>
                <a:tc>
                  <a:txBody>
                    <a:bodyPr/>
                    <a:lstStyle/>
                    <a:p>
                      <a:r>
                        <a:rPr lang="en-US" dirty="0"/>
                        <a:t>SQL Server RDBS</a:t>
                      </a:r>
                    </a:p>
                  </a:txBody>
                  <a:tcPr/>
                </a:tc>
                <a:tc>
                  <a:txBody>
                    <a:bodyPr/>
                    <a:lstStyle/>
                    <a:p>
                      <a:r>
                        <a:rPr lang="en-US" dirty="0"/>
                        <a:t>CASSANDRA</a:t>
                      </a:r>
                    </a:p>
                  </a:txBody>
                  <a:tcPr/>
                </a:tc>
                <a:tc>
                  <a:txBody>
                    <a:bodyPr/>
                    <a:lstStyle/>
                    <a:p>
                      <a:r>
                        <a:rPr lang="en-US" dirty="0"/>
                        <a:t>MONGO</a:t>
                      </a:r>
                    </a:p>
                  </a:txBody>
                  <a:tcPr/>
                </a:tc>
                <a:extLst>
                  <a:ext uri="{0D108BD9-81ED-4DB2-BD59-A6C34878D82A}">
                    <a16:rowId xmlns:a16="http://schemas.microsoft.com/office/drawing/2014/main" val="708353327"/>
                  </a:ext>
                </a:extLst>
              </a:tr>
              <a:tr h="164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ACID</a:t>
                      </a:r>
                      <a:endParaRPr lang="en-US" sz="1200" b="1"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Yes</a:t>
                      </a:r>
                      <a:endParaRPr lang="en-US" sz="1600" b="0"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Can Be (Not Ideal) </a:t>
                      </a:r>
                      <a:endParaRPr lang="en-US" sz="1600" b="0"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Yes</a:t>
                      </a:r>
                      <a:endParaRPr lang="en-US" sz="1600" b="0" i="0" kern="1200" dirty="0">
                        <a:solidFill>
                          <a:schemeClr val="dk1"/>
                        </a:solidFill>
                        <a:effectLst/>
                        <a:latin typeface="+mn-lt"/>
                        <a:ea typeface="+mn-ea"/>
                        <a:cs typeface="+mn-cs"/>
                      </a:endParaRPr>
                    </a:p>
                  </a:txBody>
                  <a:tcPr>
                    <a:solidFill>
                      <a:srgbClr val="D7E7F5">
                        <a:alpha val="20000"/>
                      </a:srgbClr>
                    </a:solidFill>
                  </a:tcPr>
                </a:tc>
                <a:extLst>
                  <a:ext uri="{0D108BD9-81ED-4DB2-BD59-A6C34878D82A}">
                    <a16:rowId xmlns:a16="http://schemas.microsoft.com/office/drawing/2014/main" val="3263110332"/>
                  </a:ext>
                </a:extLst>
              </a:tr>
              <a:tr h="19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High Availability, little old data is OK</a:t>
                      </a:r>
                      <a:endParaRPr lang="en-US" sz="1200" b="1" i="0" kern="1200" dirty="0">
                        <a:solidFill>
                          <a:schemeClr val="dk1"/>
                        </a:solidFill>
                        <a:effectLst/>
                        <a:latin typeface="+mn-lt"/>
                        <a:ea typeface="+mn-ea"/>
                        <a:cs typeface="+mn-cs"/>
                      </a:endParaRPr>
                    </a:p>
                  </a:txBody>
                  <a:tcPr/>
                </a:tc>
                <a:tc>
                  <a:txBody>
                    <a:bodyPr/>
                    <a:lstStyle/>
                    <a:p>
                      <a:r>
                        <a:rPr lang="en-US" sz="1600" dirty="0"/>
                        <a:t>Not Allowed.</a:t>
                      </a:r>
                    </a:p>
                  </a:txBody>
                  <a:tcPr/>
                </a:tc>
                <a:tc>
                  <a:txBody>
                    <a:bodyPr/>
                    <a:lstStyle/>
                    <a:p>
                      <a:r>
                        <a:rPr lang="en-US" sz="1600" dirty="0"/>
                        <a:t>Winner!!!</a:t>
                      </a:r>
                    </a:p>
                  </a:txBody>
                  <a:tcPr/>
                </a:tc>
                <a:tc>
                  <a:txBody>
                    <a:bodyPr/>
                    <a:lstStyle/>
                    <a:p>
                      <a:r>
                        <a:rPr lang="en-US" sz="1600" dirty="0"/>
                        <a:t>Yes</a:t>
                      </a:r>
                    </a:p>
                  </a:txBody>
                  <a:tcPr/>
                </a:tc>
                <a:extLst>
                  <a:ext uri="{0D108BD9-81ED-4DB2-BD59-A6C34878D82A}">
                    <a16:rowId xmlns:a16="http://schemas.microsoft.com/office/drawing/2014/main" val="19098747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100% consistency </a:t>
                      </a:r>
                      <a:endParaRPr lang="en-US" sz="1200" b="1" i="0" kern="1200" dirty="0">
                        <a:solidFill>
                          <a:schemeClr val="dk1"/>
                        </a:solidFill>
                        <a:effectLst/>
                        <a:latin typeface="+mn-lt"/>
                        <a:ea typeface="+mn-ea"/>
                        <a:cs typeface="+mn-cs"/>
                      </a:endParaRPr>
                    </a:p>
                  </a:txBody>
                  <a:tcPr>
                    <a:solidFill>
                      <a:srgbClr val="D7E7F5">
                        <a:alpha val="20000"/>
                      </a:srgbClr>
                    </a:solidFill>
                  </a:tcPr>
                </a:tc>
                <a:tc>
                  <a:txBody>
                    <a:bodyPr/>
                    <a:lstStyle/>
                    <a:p>
                      <a:r>
                        <a:rPr lang="en-US" sz="1600" dirty="0"/>
                        <a:t>Yes</a:t>
                      </a:r>
                    </a:p>
                  </a:txBody>
                  <a:tcPr>
                    <a:solidFill>
                      <a:srgbClr val="D7E7F5">
                        <a:alpha val="20000"/>
                      </a:srgbClr>
                    </a:solidFill>
                  </a:tcPr>
                </a:tc>
                <a:tc>
                  <a:txBody>
                    <a:bodyPr/>
                    <a:lstStyle/>
                    <a:p>
                      <a:r>
                        <a:rPr lang="en-US" sz="1600" dirty="0"/>
                        <a:t>Can Be (Not Ideal)</a:t>
                      </a:r>
                    </a:p>
                  </a:txBody>
                  <a:tcPr>
                    <a:solidFill>
                      <a:srgbClr val="D7E7F5">
                        <a:alpha val="20000"/>
                      </a:srgbClr>
                    </a:solidFill>
                  </a:tcPr>
                </a:tc>
                <a:tc>
                  <a:txBody>
                    <a:bodyPr/>
                    <a:lstStyle/>
                    <a:p>
                      <a:r>
                        <a:rPr lang="en-US" sz="1600" dirty="0"/>
                        <a:t>Yes/ Better Designed for this.</a:t>
                      </a:r>
                    </a:p>
                  </a:txBody>
                  <a:tcPr>
                    <a:solidFill>
                      <a:srgbClr val="D7E7F5">
                        <a:alpha val="20000"/>
                      </a:srgbClr>
                    </a:solidFill>
                  </a:tcPr>
                </a:tc>
                <a:extLst>
                  <a:ext uri="{0D108BD9-81ED-4DB2-BD59-A6C34878D82A}">
                    <a16:rowId xmlns:a16="http://schemas.microsoft.com/office/drawing/2014/main" val="3222120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Object oriented Modeling &amp; Flexibility</a:t>
                      </a:r>
                      <a:endParaRPr lang="en-US" sz="12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Least Favorable</a:t>
                      </a:r>
                      <a:endParaRPr lang="en-US" sz="1800" b="0" i="0" kern="1200" dirty="0">
                        <a:solidFill>
                          <a:schemeClr val="dk1"/>
                        </a:solidFill>
                        <a:effectLst/>
                        <a:latin typeface="+mn-lt"/>
                        <a:ea typeface="+mn-ea"/>
                        <a:cs typeface="+mn-cs"/>
                      </a:endParaRPr>
                    </a:p>
                  </a:txBody>
                  <a:tcPr/>
                </a:tc>
                <a:tc>
                  <a:txBody>
                    <a:bodyPr/>
                    <a:lstStyle/>
                    <a:p>
                      <a:r>
                        <a:rPr lang="en-US" sz="1600" dirty="0"/>
                        <a:t>2</a:t>
                      </a:r>
                      <a:r>
                        <a:rPr lang="en-US" sz="1600" baseline="30000" dirty="0"/>
                        <a:t>nd</a:t>
                      </a:r>
                      <a:r>
                        <a:rPr lang="en-US" sz="1600" dirty="0"/>
                        <a:t> Choice</a:t>
                      </a:r>
                    </a:p>
                  </a:txBody>
                  <a:tcPr/>
                </a:tc>
                <a:tc>
                  <a:txBody>
                    <a:bodyPr/>
                    <a:lstStyle/>
                    <a:p>
                      <a:r>
                        <a:rPr lang="en-US" sz="1600" dirty="0"/>
                        <a:t>Winner!!!</a:t>
                      </a:r>
                    </a:p>
                  </a:txBody>
                  <a:tcPr/>
                </a:tc>
                <a:extLst>
                  <a:ext uri="{0D108BD9-81ED-4DB2-BD59-A6C34878D82A}">
                    <a16:rowId xmlns:a16="http://schemas.microsoft.com/office/drawing/2014/main" val="3582634365"/>
                  </a:ext>
                </a:extLst>
              </a:tr>
              <a:tr h="370840">
                <a:tc>
                  <a:txBody>
                    <a:bodyPr/>
                    <a:lstStyle/>
                    <a:p>
                      <a:r>
                        <a:rPr lang="en-US" sz="1200" b="1" dirty="0"/>
                        <a:t>Env. Avail. to Dev team - DB Changes/Deployments</a:t>
                      </a: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DEV Only</a:t>
                      </a:r>
                      <a:endParaRPr lang="en-US" sz="1800" b="0"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POC env partially available</a:t>
                      </a:r>
                    </a:p>
                  </a:txBody>
                  <a:tcPr>
                    <a:solidFill>
                      <a:srgbClr val="D7E7F5">
                        <a:alpha val="20000"/>
                      </a:srgbClr>
                    </a:solidFill>
                  </a:tcPr>
                </a:tc>
                <a:tc>
                  <a:txBody>
                    <a:bodyPr/>
                    <a:lstStyle/>
                    <a:p>
                      <a:r>
                        <a:rPr lang="en-US" sz="1600" dirty="0"/>
                        <a:t>All environments under App Team Control</a:t>
                      </a:r>
                    </a:p>
                  </a:txBody>
                  <a:tcPr>
                    <a:solidFill>
                      <a:srgbClr val="D7E7F5">
                        <a:alpha val="20000"/>
                      </a:srgbClr>
                    </a:solidFill>
                  </a:tcPr>
                </a:tc>
                <a:extLst>
                  <a:ext uri="{0D108BD9-81ED-4DB2-BD59-A6C34878D82A}">
                    <a16:rowId xmlns:a16="http://schemas.microsoft.com/office/drawing/2014/main" val="3262707185"/>
                  </a:ext>
                </a:extLst>
              </a:tr>
              <a:tr h="370840">
                <a:tc>
                  <a:txBody>
                    <a:bodyPr/>
                    <a:lstStyle/>
                    <a:p>
                      <a:r>
                        <a:rPr lang="en-US" sz="1200" b="1" dirty="0"/>
                        <a:t>Need to Create APIs</a:t>
                      </a:r>
                    </a:p>
                  </a:txBody>
                  <a:tcPr/>
                </a:tc>
                <a:tc>
                  <a:txBody>
                    <a:bodyPr/>
                    <a:lstStyle/>
                    <a:p>
                      <a:r>
                        <a:rPr lang="en-US" sz="1600" dirty="0"/>
                        <a:t>No</a:t>
                      </a:r>
                    </a:p>
                  </a:txBody>
                  <a:tcPr/>
                </a:tc>
                <a:tc>
                  <a:txBody>
                    <a:bodyPr/>
                    <a:lstStyle/>
                    <a:p>
                      <a:r>
                        <a:rPr lang="en-US" sz="1600" dirty="0"/>
                        <a:t>Yes </a:t>
                      </a:r>
                      <a:r>
                        <a:rPr lang="en-US" sz="1000" dirty="0"/>
                        <a:t>(GraphQL APIs.)</a:t>
                      </a:r>
                    </a:p>
                  </a:txBody>
                  <a:tcPr/>
                </a:tc>
                <a:tc>
                  <a:txBody>
                    <a:bodyPr/>
                    <a:lstStyle/>
                    <a:p>
                      <a:r>
                        <a:rPr lang="en-US" sz="1600" dirty="0"/>
                        <a:t>No</a:t>
                      </a:r>
                    </a:p>
                  </a:txBody>
                  <a:tcPr/>
                </a:tc>
                <a:extLst>
                  <a:ext uri="{0D108BD9-81ED-4DB2-BD59-A6C34878D82A}">
                    <a16:rowId xmlns:a16="http://schemas.microsoft.com/office/drawing/2014/main" val="34853444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Can copy to ELZ</a:t>
                      </a:r>
                      <a:endParaRPr lang="en-US" sz="1200" b="1" i="0" kern="1200" dirty="0">
                        <a:solidFill>
                          <a:schemeClr val="dk1"/>
                        </a:solidFill>
                        <a:effectLst/>
                        <a:latin typeface="+mn-lt"/>
                        <a:ea typeface="+mn-ea"/>
                        <a:cs typeface="+mn-cs"/>
                      </a:endParaRPr>
                    </a:p>
                  </a:txBody>
                  <a:tcPr>
                    <a:solidFill>
                      <a:srgbClr val="D7E7F5">
                        <a:alpha val="20000"/>
                      </a:srgbClr>
                    </a:solidFill>
                  </a:tcPr>
                </a:tc>
                <a:tc>
                  <a:txBody>
                    <a:bodyPr/>
                    <a:lstStyle/>
                    <a:p>
                      <a:r>
                        <a:rPr lang="en-US" sz="1600" dirty="0"/>
                        <a:t>Yes</a:t>
                      </a:r>
                    </a:p>
                  </a:txBody>
                  <a:tcPr>
                    <a:solidFill>
                      <a:srgbClr val="D7E7F5">
                        <a:alpha val="20000"/>
                      </a:srgbClr>
                    </a:solidFill>
                  </a:tcPr>
                </a:tc>
                <a:tc>
                  <a:txBody>
                    <a:bodyPr/>
                    <a:lstStyle/>
                    <a:p>
                      <a:r>
                        <a:rPr lang="en-US" sz="1600" dirty="0"/>
                        <a:t>Yes</a:t>
                      </a:r>
                    </a:p>
                  </a:txBody>
                  <a:tcPr>
                    <a:solidFill>
                      <a:srgbClr val="D7E7F5">
                        <a:alpha val="20000"/>
                      </a:srgbClr>
                    </a:solidFill>
                  </a:tcPr>
                </a:tc>
                <a:tc>
                  <a:txBody>
                    <a:bodyPr/>
                    <a:lstStyle/>
                    <a:p>
                      <a:r>
                        <a:rPr lang="en-US" sz="1600"/>
                        <a:t>Yes</a:t>
                      </a:r>
                      <a:endParaRPr lang="en-US" sz="1600" dirty="0"/>
                    </a:p>
                  </a:txBody>
                  <a:tcPr>
                    <a:solidFill>
                      <a:srgbClr val="D7E7F5">
                        <a:alpha val="20000"/>
                      </a:srgbClr>
                    </a:solidFill>
                  </a:tcPr>
                </a:tc>
                <a:extLst>
                  <a:ext uri="{0D108BD9-81ED-4DB2-BD59-A6C34878D82A}">
                    <a16:rowId xmlns:a16="http://schemas.microsoft.com/office/drawing/2014/main" val="36866125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Licensing Model</a:t>
                      </a:r>
                      <a:endParaRPr lang="en-US" sz="1200" b="1" i="0" kern="1200" dirty="0">
                        <a:solidFill>
                          <a:schemeClr val="dk1"/>
                        </a:solidFill>
                        <a:effectLst/>
                        <a:latin typeface="+mn-lt"/>
                        <a:ea typeface="+mn-ea"/>
                        <a:cs typeface="+mn-cs"/>
                      </a:endParaRPr>
                    </a:p>
                  </a:txBody>
                  <a:tcPr/>
                </a:tc>
                <a:tc>
                  <a:txBody>
                    <a:bodyPr/>
                    <a:lstStyle/>
                    <a:p>
                      <a:r>
                        <a:rPr lang="en-US" sz="1600" dirty="0"/>
                        <a:t>Established Licensing Model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Shared Enterprise Platform</a:t>
                      </a:r>
                      <a:endParaRPr lang="en-US" sz="1800" b="0" i="0" kern="1200" dirty="0">
                        <a:solidFill>
                          <a:schemeClr val="dk1"/>
                        </a:solidFill>
                        <a:effectLst/>
                        <a:latin typeface="+mn-lt"/>
                        <a:ea typeface="+mn-ea"/>
                        <a:cs typeface="+mn-cs"/>
                      </a:endParaRPr>
                    </a:p>
                  </a:txBody>
                  <a:tcPr/>
                </a:tc>
                <a:tc>
                  <a:txBody>
                    <a:bodyPr/>
                    <a:lstStyle/>
                    <a:p>
                      <a:r>
                        <a:rPr lang="en-US" sz="1600" dirty="0"/>
                        <a:t>Shared Enterprise Platform.</a:t>
                      </a:r>
                      <a:endParaRPr lang="en-US" sz="1600" dirty="0">
                        <a:solidFill>
                          <a:schemeClr val="tx1"/>
                        </a:solidFill>
                      </a:endParaRPr>
                    </a:p>
                  </a:txBody>
                  <a:tcPr/>
                </a:tc>
                <a:extLst>
                  <a:ext uri="{0D108BD9-81ED-4DB2-BD59-A6C34878D82A}">
                    <a16:rowId xmlns:a16="http://schemas.microsoft.com/office/drawing/2014/main" val="899749921"/>
                  </a:ext>
                </a:extLst>
              </a:tr>
            </a:tbl>
          </a:graphicData>
        </a:graphic>
      </p:graphicFrame>
      <p:sp>
        <p:nvSpPr>
          <p:cNvPr id="3" name="TextBox 2">
            <a:extLst>
              <a:ext uri="{FF2B5EF4-FFF2-40B4-BE49-F238E27FC236}">
                <a16:creationId xmlns:a16="http://schemas.microsoft.com/office/drawing/2014/main" id="{19627A2B-00D4-4AFB-B809-8462C1EC2048}"/>
              </a:ext>
            </a:extLst>
          </p:cNvPr>
          <p:cNvSpPr txBox="1"/>
          <p:nvPr/>
        </p:nvSpPr>
        <p:spPr>
          <a:xfrm>
            <a:off x="123568" y="3724934"/>
            <a:ext cx="11973696" cy="1138773"/>
          </a:xfrm>
          <a:prstGeom prst="rect">
            <a:avLst/>
          </a:prstGeom>
          <a:solidFill>
            <a:srgbClr val="FFFF66"/>
          </a:solidFill>
        </p:spPr>
        <p:txBody>
          <a:bodyPr wrap="square" rtlCol="0">
            <a:spAutoFit/>
          </a:bodyPr>
          <a:lstStyle/>
          <a:p>
            <a:r>
              <a:rPr lang="en-US" sz="3200" b="1" dirty="0">
                <a:solidFill>
                  <a:srgbClr val="0066FF"/>
                </a:solidFill>
              </a:rPr>
              <a:t>DB Of Choice: MONGO DB</a:t>
            </a:r>
          </a:p>
          <a:p>
            <a:pPr marL="171450" indent="-171450">
              <a:buFont typeface="Arial" panose="020B0604020202020204" pitchFamily="34" charset="0"/>
              <a:buChar char="•"/>
            </a:pPr>
            <a:r>
              <a:rPr lang="en-US" sz="1200" dirty="0"/>
              <a:t>Infrastructure will be 3 nodes in one Data Center (Primary) and 2 in Other Data Center (DR). Read/Write will happen from Primary node in Primary Data Center.</a:t>
            </a:r>
          </a:p>
          <a:p>
            <a:pPr marL="171450" indent="-171450">
              <a:buFont typeface="Arial" panose="020B0604020202020204" pitchFamily="34" charset="0"/>
              <a:buChar char="•"/>
            </a:pPr>
            <a:r>
              <a:rPr lang="en-US" sz="1200" dirty="0"/>
              <a:t>Primary node in primary datacenter will update secondary nodes (replicas) asynchronously across data centers and that will take few milliseconds.</a:t>
            </a:r>
          </a:p>
          <a:p>
            <a:pPr marL="171450" indent="-171450">
              <a:buFont typeface="Arial" panose="020B0604020202020204" pitchFamily="34" charset="0"/>
              <a:buChar char="•"/>
            </a:pPr>
            <a:r>
              <a:rPr lang="en-US" sz="1200" dirty="0"/>
              <a:t>Other application reads data from replicas only. We can control read to read majority (3 nodes), if more consistency is required.</a:t>
            </a:r>
            <a:endParaRPr lang="en-US" sz="1200" dirty="0">
              <a:solidFill>
                <a:srgbClr val="FF0000"/>
              </a:solidFill>
            </a:endParaRPr>
          </a:p>
        </p:txBody>
      </p:sp>
      <p:sp>
        <p:nvSpPr>
          <p:cNvPr id="14" name="Plus Sign 13">
            <a:extLst>
              <a:ext uri="{FF2B5EF4-FFF2-40B4-BE49-F238E27FC236}">
                <a16:creationId xmlns:a16="http://schemas.microsoft.com/office/drawing/2014/main" id="{DE63B06C-C305-45FD-A9E5-21C3CC08EF53}"/>
              </a:ext>
            </a:extLst>
          </p:cNvPr>
          <p:cNvSpPr/>
          <p:nvPr/>
        </p:nvSpPr>
        <p:spPr>
          <a:xfrm>
            <a:off x="8616593" y="497713"/>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93502DC0-3FDC-471D-90EB-E23320D1EE1B}"/>
              </a:ext>
            </a:extLst>
          </p:cNvPr>
          <p:cNvSpPr/>
          <p:nvPr/>
        </p:nvSpPr>
        <p:spPr>
          <a:xfrm>
            <a:off x="6561761" y="497713"/>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Sign 18">
            <a:extLst>
              <a:ext uri="{FF2B5EF4-FFF2-40B4-BE49-F238E27FC236}">
                <a16:creationId xmlns:a16="http://schemas.microsoft.com/office/drawing/2014/main" id="{2DAE9E13-5E04-4A1F-84C0-659093B7520B}"/>
              </a:ext>
            </a:extLst>
          </p:cNvPr>
          <p:cNvSpPr/>
          <p:nvPr/>
        </p:nvSpPr>
        <p:spPr>
          <a:xfrm>
            <a:off x="11824984" y="333983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Sign 19">
            <a:extLst>
              <a:ext uri="{FF2B5EF4-FFF2-40B4-BE49-F238E27FC236}">
                <a16:creationId xmlns:a16="http://schemas.microsoft.com/office/drawing/2014/main" id="{A569DDBC-A665-47DD-AAB8-679A30C40270}"/>
              </a:ext>
            </a:extLst>
          </p:cNvPr>
          <p:cNvSpPr/>
          <p:nvPr/>
        </p:nvSpPr>
        <p:spPr>
          <a:xfrm>
            <a:off x="7560899" y="3339812"/>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lus Sign 34">
            <a:extLst>
              <a:ext uri="{FF2B5EF4-FFF2-40B4-BE49-F238E27FC236}">
                <a16:creationId xmlns:a16="http://schemas.microsoft.com/office/drawing/2014/main" id="{C2CBBC2C-079E-4F0F-A03D-30FA51C22346}"/>
              </a:ext>
            </a:extLst>
          </p:cNvPr>
          <p:cNvSpPr/>
          <p:nvPr/>
        </p:nvSpPr>
        <p:spPr>
          <a:xfrm>
            <a:off x="5893855" y="840216"/>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Sign 35">
            <a:extLst>
              <a:ext uri="{FF2B5EF4-FFF2-40B4-BE49-F238E27FC236}">
                <a16:creationId xmlns:a16="http://schemas.microsoft.com/office/drawing/2014/main" id="{35B58EF5-5292-455F-85FF-B4BB9EF62A32}"/>
              </a:ext>
            </a:extLst>
          </p:cNvPr>
          <p:cNvSpPr/>
          <p:nvPr/>
        </p:nvSpPr>
        <p:spPr>
          <a:xfrm>
            <a:off x="9231380" y="840216"/>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lus Sign 36">
            <a:extLst>
              <a:ext uri="{FF2B5EF4-FFF2-40B4-BE49-F238E27FC236}">
                <a16:creationId xmlns:a16="http://schemas.microsoft.com/office/drawing/2014/main" id="{1478E890-AA6C-4518-B98E-ECF059863D1D}"/>
              </a:ext>
            </a:extLst>
          </p:cNvPr>
          <p:cNvSpPr/>
          <p:nvPr/>
        </p:nvSpPr>
        <p:spPr>
          <a:xfrm>
            <a:off x="11034728" y="1309828"/>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Sign 37">
            <a:extLst>
              <a:ext uri="{FF2B5EF4-FFF2-40B4-BE49-F238E27FC236}">
                <a16:creationId xmlns:a16="http://schemas.microsoft.com/office/drawing/2014/main" id="{A1C389C1-FBBA-47C9-BCB3-DB13CBC1F4EE}"/>
              </a:ext>
            </a:extLst>
          </p:cNvPr>
          <p:cNvSpPr/>
          <p:nvPr/>
        </p:nvSpPr>
        <p:spPr>
          <a:xfrm>
            <a:off x="9211561" y="174975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8D523EA6-1D3D-44AD-9236-49E4E7D032F9}"/>
              </a:ext>
            </a:extLst>
          </p:cNvPr>
          <p:cNvSpPr/>
          <p:nvPr/>
        </p:nvSpPr>
        <p:spPr>
          <a:xfrm>
            <a:off x="11790591" y="212251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lus Sign 39">
            <a:extLst>
              <a:ext uri="{FF2B5EF4-FFF2-40B4-BE49-F238E27FC236}">
                <a16:creationId xmlns:a16="http://schemas.microsoft.com/office/drawing/2014/main" id="{6F8CC031-DA0B-4754-9209-CBDB77ED8BA8}"/>
              </a:ext>
            </a:extLst>
          </p:cNvPr>
          <p:cNvSpPr/>
          <p:nvPr/>
        </p:nvSpPr>
        <p:spPr>
          <a:xfrm>
            <a:off x="9231380" y="298276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0A0DD4E-0AFA-41DC-88DC-B30947B08CDC}"/>
              </a:ext>
            </a:extLst>
          </p:cNvPr>
          <p:cNvSpPr txBox="1"/>
          <p:nvPr/>
        </p:nvSpPr>
        <p:spPr>
          <a:xfrm>
            <a:off x="8288998" y="2395622"/>
            <a:ext cx="3616503"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Db changes will be minimal since tables/indices can be created/updated dynamically. Need to produce our own process depending on we are going to use Mongo Containers, or Mongo SaaS called ATLAS or On-Premise (Need to get our own servers)</a:t>
            </a:r>
          </a:p>
        </p:txBody>
      </p:sp>
      <p:sp>
        <p:nvSpPr>
          <p:cNvPr id="23" name="TextBox 22">
            <a:extLst>
              <a:ext uri="{FF2B5EF4-FFF2-40B4-BE49-F238E27FC236}">
                <a16:creationId xmlns:a16="http://schemas.microsoft.com/office/drawing/2014/main" id="{77C287F9-D1FC-4D25-8624-E2A4EA50676C}"/>
              </a:ext>
            </a:extLst>
          </p:cNvPr>
          <p:cNvSpPr txBox="1"/>
          <p:nvPr/>
        </p:nvSpPr>
        <p:spPr>
          <a:xfrm>
            <a:off x="8308681" y="3244481"/>
            <a:ext cx="2962985" cy="246221"/>
          </a:xfrm>
          <a:prstGeom prst="rect">
            <a:avLst/>
          </a:prstGeom>
          <a:solidFill>
            <a:srgbClr val="FFFF00"/>
          </a:solidFill>
        </p:spPr>
        <p:txBody>
          <a:bodyPr wrap="square" rtlCol="0">
            <a:spAutoFit/>
          </a:bodyPr>
          <a:lstStyle/>
          <a:p>
            <a:pPr algn="just"/>
            <a:r>
              <a:rPr lang="en-US" sz="1000" dirty="0">
                <a:solidFill>
                  <a:srgbClr val="FF0000"/>
                </a:solidFill>
                <a:highlight>
                  <a:srgbClr val="FFFF00"/>
                </a:highlight>
              </a:rPr>
              <a:t>Need to confirm with Data Platform teams</a:t>
            </a:r>
          </a:p>
        </p:txBody>
      </p:sp>
      <p:sp>
        <p:nvSpPr>
          <p:cNvPr id="41" name="Plus Sign 40">
            <a:extLst>
              <a:ext uri="{FF2B5EF4-FFF2-40B4-BE49-F238E27FC236}">
                <a16:creationId xmlns:a16="http://schemas.microsoft.com/office/drawing/2014/main" id="{53298834-C0B4-4F9F-ACD5-E1DD3DF04B69}"/>
              </a:ext>
            </a:extLst>
          </p:cNvPr>
          <p:cNvSpPr/>
          <p:nvPr/>
        </p:nvSpPr>
        <p:spPr>
          <a:xfrm>
            <a:off x="7229470" y="213196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lus Sign 41">
            <a:extLst>
              <a:ext uri="{FF2B5EF4-FFF2-40B4-BE49-F238E27FC236}">
                <a16:creationId xmlns:a16="http://schemas.microsoft.com/office/drawing/2014/main" id="{5854ECC8-EF16-419C-9055-35CFC4170FC7}"/>
              </a:ext>
            </a:extLst>
          </p:cNvPr>
          <p:cNvSpPr/>
          <p:nvPr/>
        </p:nvSpPr>
        <p:spPr>
          <a:xfrm>
            <a:off x="5893855" y="178545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lus Sign 42">
            <a:extLst>
              <a:ext uri="{FF2B5EF4-FFF2-40B4-BE49-F238E27FC236}">
                <a16:creationId xmlns:a16="http://schemas.microsoft.com/office/drawing/2014/main" id="{B4842434-1C7D-4BB5-A5F4-5BAFD92F005A}"/>
              </a:ext>
            </a:extLst>
          </p:cNvPr>
          <p:cNvSpPr/>
          <p:nvPr/>
        </p:nvSpPr>
        <p:spPr>
          <a:xfrm>
            <a:off x="6561195" y="1309828"/>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A45D860-B79F-4E14-A16A-E232786D51DE}"/>
              </a:ext>
            </a:extLst>
          </p:cNvPr>
          <p:cNvSpPr txBox="1"/>
          <p:nvPr/>
        </p:nvSpPr>
        <p:spPr>
          <a:xfrm>
            <a:off x="4985263" y="2410158"/>
            <a:ext cx="3226763" cy="861774"/>
          </a:xfrm>
          <a:prstGeom prst="rect">
            <a:avLst/>
          </a:prstGeom>
          <a:solidFill>
            <a:srgbClr val="FFFF00"/>
          </a:solidFill>
        </p:spPr>
        <p:txBody>
          <a:bodyPr wrap="square" rtlCol="0">
            <a:spAutoFit/>
          </a:bodyPr>
          <a:lstStyle/>
          <a:p>
            <a:pPr lvl="0" algn="just">
              <a:defRPr/>
            </a:pPr>
            <a:r>
              <a:rPr lang="en-US" sz="1000" dirty="0">
                <a:highlight>
                  <a:srgbClr val="FFFF00"/>
                </a:highlight>
              </a:rPr>
              <a:t>Use POC as Dev. But can partially work because still need to confirm db design with Cassandra office hours and need to get APIs created even in POC with the support of another team. For higher environments need to follow process and get approvals from Cassandra team</a:t>
            </a:r>
          </a:p>
        </p:txBody>
      </p:sp>
      <p:sp>
        <p:nvSpPr>
          <p:cNvPr id="44" name="Plus Sign 43">
            <a:extLst>
              <a:ext uri="{FF2B5EF4-FFF2-40B4-BE49-F238E27FC236}">
                <a16:creationId xmlns:a16="http://schemas.microsoft.com/office/drawing/2014/main" id="{7CB0D87C-24C9-41FA-BD74-78316EB50975}"/>
              </a:ext>
            </a:extLst>
          </p:cNvPr>
          <p:cNvSpPr/>
          <p:nvPr/>
        </p:nvSpPr>
        <p:spPr>
          <a:xfrm>
            <a:off x="4390931" y="333812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lus Sign 44">
            <a:extLst>
              <a:ext uri="{FF2B5EF4-FFF2-40B4-BE49-F238E27FC236}">
                <a16:creationId xmlns:a16="http://schemas.microsoft.com/office/drawing/2014/main" id="{EBDCE6F4-5E3C-4111-821B-850A1398A759}"/>
              </a:ext>
            </a:extLst>
          </p:cNvPr>
          <p:cNvSpPr/>
          <p:nvPr/>
        </p:nvSpPr>
        <p:spPr>
          <a:xfrm>
            <a:off x="2934303" y="2166157"/>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lus Sign 45">
            <a:extLst>
              <a:ext uri="{FF2B5EF4-FFF2-40B4-BE49-F238E27FC236}">
                <a16:creationId xmlns:a16="http://schemas.microsoft.com/office/drawing/2014/main" id="{F08CEC9D-301F-4852-B368-1641ED7364BE}"/>
              </a:ext>
            </a:extLst>
          </p:cNvPr>
          <p:cNvSpPr/>
          <p:nvPr/>
        </p:nvSpPr>
        <p:spPr>
          <a:xfrm>
            <a:off x="3514614" y="178410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lus Sign 47">
            <a:extLst>
              <a:ext uri="{FF2B5EF4-FFF2-40B4-BE49-F238E27FC236}">
                <a16:creationId xmlns:a16="http://schemas.microsoft.com/office/drawing/2014/main" id="{01B132AD-A859-4D34-B310-259A5894BE85}"/>
              </a:ext>
            </a:extLst>
          </p:cNvPr>
          <p:cNvSpPr/>
          <p:nvPr/>
        </p:nvSpPr>
        <p:spPr>
          <a:xfrm>
            <a:off x="2340455" y="1304383"/>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730C6C6-1DA9-42AF-A14D-85D5F3BECCED}"/>
              </a:ext>
            </a:extLst>
          </p:cNvPr>
          <p:cNvSpPr txBox="1"/>
          <p:nvPr/>
        </p:nvSpPr>
        <p:spPr>
          <a:xfrm>
            <a:off x="1943256" y="2442393"/>
            <a:ext cx="2962985" cy="553998"/>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For Higher environment run DB scripts as part of deployments and for UAT and PROD need approvals to run db script</a:t>
            </a:r>
          </a:p>
        </p:txBody>
      </p:sp>
      <p:sp>
        <p:nvSpPr>
          <p:cNvPr id="30" name="TextBox 29">
            <a:extLst>
              <a:ext uri="{FF2B5EF4-FFF2-40B4-BE49-F238E27FC236}">
                <a16:creationId xmlns:a16="http://schemas.microsoft.com/office/drawing/2014/main" id="{AB80095E-9830-447C-8CFA-DF23BEB0A6DA}"/>
              </a:ext>
            </a:extLst>
          </p:cNvPr>
          <p:cNvSpPr txBox="1"/>
          <p:nvPr/>
        </p:nvSpPr>
        <p:spPr>
          <a:xfrm>
            <a:off x="1943505" y="1564545"/>
            <a:ext cx="2962985" cy="400110"/>
          </a:xfrm>
          <a:prstGeom prst="rect">
            <a:avLst/>
          </a:prstGeom>
          <a:solidFill>
            <a:srgbClr val="FFFF00"/>
          </a:solidFill>
        </p:spPr>
        <p:txBody>
          <a:bodyPr wrap="square" rtlCol="0">
            <a:spAutoFit/>
          </a:bodyPr>
          <a:lstStyle/>
          <a:p>
            <a:pPr algn="just"/>
            <a:r>
              <a:rPr lang="en-US" sz="1000" dirty="0">
                <a:highlight>
                  <a:srgbClr val="FFFF00"/>
                </a:highlight>
              </a:rPr>
              <a:t>Difficult to scale for Higher Availability. Always 100% consistent.</a:t>
            </a:r>
          </a:p>
        </p:txBody>
      </p:sp>
      <p:sp>
        <p:nvSpPr>
          <p:cNvPr id="18" name="TextBox 17">
            <a:extLst>
              <a:ext uri="{FF2B5EF4-FFF2-40B4-BE49-F238E27FC236}">
                <a16:creationId xmlns:a16="http://schemas.microsoft.com/office/drawing/2014/main" id="{475DCE69-8105-4F22-A9F4-B0A68177E70C}"/>
              </a:ext>
            </a:extLst>
          </p:cNvPr>
          <p:cNvSpPr txBox="1"/>
          <p:nvPr/>
        </p:nvSpPr>
        <p:spPr>
          <a:xfrm>
            <a:off x="8288998" y="3592138"/>
            <a:ext cx="3616503" cy="1477328"/>
          </a:xfrm>
          <a:prstGeom prst="rect">
            <a:avLst/>
          </a:prstGeom>
          <a:solidFill>
            <a:srgbClr val="FFFF00"/>
          </a:solidFill>
        </p:spPr>
        <p:txBody>
          <a:bodyPr wrap="square" rtlCol="0">
            <a:spAutoFit/>
          </a:bodyPr>
          <a:lstStyle/>
          <a:p>
            <a:pPr algn="just">
              <a:defRPr/>
            </a:pPr>
            <a:r>
              <a:rPr lang="en-US" sz="1000" dirty="0">
                <a:highlight>
                  <a:srgbClr val="FFFF00"/>
                </a:highlight>
              </a:rPr>
              <a:t>Mongo containers on existing USB hybrid cloud infra, may need to only pay for mongo license. On Public cloud need to pay for infrastructure also OR Manage </a:t>
            </a:r>
            <a:r>
              <a:rPr lang="en-US" sz="1000" dirty="0">
                <a:solidFill>
                  <a:schemeClr val="dk1"/>
                </a:solidFill>
                <a:highlight>
                  <a:srgbClr val="FFFF00"/>
                </a:highlight>
              </a:rPr>
              <a:t>Mongo SaaS ATLAS service cost (don't know exact cost but generally SaaS is expensive than other options) OR Mongo- On-premise - Provision your own servers and bear their cost and On-Premise hardware Provisioning takes time plus Mongo Licensing cost.</a:t>
            </a:r>
          </a:p>
          <a:p>
            <a:pPr algn="just">
              <a:defRPr/>
            </a:pPr>
            <a:r>
              <a:rPr lang="en-US" sz="1000" dirty="0">
                <a:solidFill>
                  <a:schemeClr val="dk1"/>
                </a:solidFill>
                <a:highlight>
                  <a:srgbClr val="FFFF00"/>
                </a:highlight>
              </a:rPr>
              <a:t>USB Mongo team asks apps to bear licensing cost of 1</a:t>
            </a:r>
            <a:r>
              <a:rPr lang="en-US" sz="1000" baseline="30000" dirty="0">
                <a:solidFill>
                  <a:schemeClr val="dk1"/>
                </a:solidFill>
                <a:highlight>
                  <a:srgbClr val="FFFF00"/>
                </a:highlight>
              </a:rPr>
              <a:t>st</a:t>
            </a:r>
            <a:r>
              <a:rPr lang="en-US" sz="1000" dirty="0">
                <a:solidFill>
                  <a:schemeClr val="dk1"/>
                </a:solidFill>
                <a:highlight>
                  <a:srgbClr val="FFFF00"/>
                </a:highlight>
              </a:rPr>
              <a:t> year and afterwards they will take care of it.</a:t>
            </a:r>
          </a:p>
        </p:txBody>
      </p:sp>
      <p:sp>
        <p:nvSpPr>
          <p:cNvPr id="21" name="TextBox 20">
            <a:extLst>
              <a:ext uri="{FF2B5EF4-FFF2-40B4-BE49-F238E27FC236}">
                <a16:creationId xmlns:a16="http://schemas.microsoft.com/office/drawing/2014/main" id="{FE6245A8-5842-4DDC-9750-4510A461A32B}"/>
              </a:ext>
            </a:extLst>
          </p:cNvPr>
          <p:cNvSpPr txBox="1"/>
          <p:nvPr/>
        </p:nvSpPr>
        <p:spPr>
          <a:xfrm>
            <a:off x="4989814" y="3618001"/>
            <a:ext cx="3226763"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More restrictions though. On Prem Pre-built hardware setup and applications onboard to it. Apps can select data-centers and number of servers in data-centers. Migration to public cloud (GCP) in-progress.</a:t>
            </a:r>
          </a:p>
        </p:txBody>
      </p:sp>
      <p:sp>
        <p:nvSpPr>
          <p:cNvPr id="22" name="TextBox 21">
            <a:extLst>
              <a:ext uri="{FF2B5EF4-FFF2-40B4-BE49-F238E27FC236}">
                <a16:creationId xmlns:a16="http://schemas.microsoft.com/office/drawing/2014/main" id="{A717178B-DA95-4F1C-93C3-657B5CC79A22}"/>
              </a:ext>
            </a:extLst>
          </p:cNvPr>
          <p:cNvSpPr txBox="1"/>
          <p:nvPr/>
        </p:nvSpPr>
        <p:spPr>
          <a:xfrm>
            <a:off x="1943257" y="3601570"/>
            <a:ext cx="2962985"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Not very clear to us but TOS manages it with BL and follow some Shared licensing Model. Also, for Hardware, in some cases BL pays for it and sometimes Shared servers cost model is utilized</a:t>
            </a:r>
          </a:p>
        </p:txBody>
      </p:sp>
      <p:sp>
        <p:nvSpPr>
          <p:cNvPr id="50" name="TextBox 49">
            <a:extLst>
              <a:ext uri="{FF2B5EF4-FFF2-40B4-BE49-F238E27FC236}">
                <a16:creationId xmlns:a16="http://schemas.microsoft.com/office/drawing/2014/main" id="{93902806-638F-4A3C-82E6-58D5B8409796}"/>
              </a:ext>
            </a:extLst>
          </p:cNvPr>
          <p:cNvSpPr txBox="1"/>
          <p:nvPr/>
        </p:nvSpPr>
        <p:spPr>
          <a:xfrm>
            <a:off x="80092" y="5841916"/>
            <a:ext cx="11968488" cy="1037782"/>
          </a:xfrm>
          <a:prstGeom prst="rect">
            <a:avLst/>
          </a:prstGeom>
          <a:noFill/>
        </p:spPr>
        <p:txBody>
          <a:bodyPr wrap="square" lIns="91440" tIns="45720" rIns="91440" bIns="45720" numCol="3" spcCol="91440" rtlCol="0" anchor="t">
            <a:normAutofit fontScale="47500" lnSpcReduction="20000"/>
          </a:bodyPr>
          <a:lstStyle/>
          <a:p>
            <a:r>
              <a:rPr lang="en-US" sz="2900" dirty="0">
                <a:ea typeface="+mn-lt"/>
                <a:cs typeface="+mn-lt"/>
              </a:rPr>
              <a:t>Contacts:   </a:t>
            </a:r>
          </a:p>
          <a:p>
            <a:r>
              <a:rPr lang="en-US" sz="1600" dirty="0">
                <a:ea typeface="+mn-lt"/>
                <a:cs typeface="+mn-lt"/>
              </a:rPr>
              <a:t>Cassandra Office Hours:  </a:t>
            </a:r>
          </a:p>
          <a:p>
            <a:pPr marL="285750" indent="-285750">
              <a:buFont typeface="Arial" panose="020B0604020202020204" pitchFamily="34" charset="0"/>
              <a:buChar char="•"/>
            </a:pPr>
            <a:r>
              <a:rPr lang="en-US" sz="1600" dirty="0">
                <a:ea typeface="+mn-lt"/>
                <a:cs typeface="+mn-lt"/>
              </a:rPr>
              <a:t>Hagen, Jennifer </a:t>
            </a:r>
            <a:r>
              <a:rPr lang="en-US" sz="1600" dirty="0">
                <a:ea typeface="+mn-lt"/>
                <a:cs typeface="+mn-lt"/>
                <a:hlinkClick r:id="rId2"/>
              </a:rPr>
              <a:t>&lt;jennifer.gaboury@usbank.com</a:t>
            </a:r>
            <a:r>
              <a:rPr lang="en-US" sz="1600" dirty="0">
                <a:ea typeface="+mn-lt"/>
                <a:cs typeface="+mn-lt"/>
              </a:rPr>
              <a:t>&gt;;   </a:t>
            </a:r>
          </a:p>
          <a:p>
            <a:pPr marL="285750" indent="-285750">
              <a:buFont typeface="Arial" panose="020B0604020202020204" pitchFamily="34" charset="0"/>
              <a:buChar char="•"/>
            </a:pPr>
            <a:r>
              <a:rPr lang="en-US" sz="1600" dirty="0" err="1">
                <a:ea typeface="+mn-lt"/>
                <a:cs typeface="+mn-lt"/>
              </a:rPr>
              <a:t>Liesenfelt</a:t>
            </a:r>
            <a:r>
              <a:rPr lang="en-US" sz="1600" dirty="0">
                <a:ea typeface="+mn-lt"/>
                <a:cs typeface="+mn-lt"/>
              </a:rPr>
              <a:t>, Thomas J </a:t>
            </a:r>
            <a:r>
              <a:rPr lang="en-US" sz="1600" dirty="0">
                <a:ea typeface="+mn-lt"/>
                <a:cs typeface="+mn-lt"/>
                <a:hlinkClick r:id="rId3"/>
              </a:rPr>
              <a:t>&lt;thomas.liesenfelt@usbank.com</a:t>
            </a:r>
            <a:r>
              <a:rPr lang="en-US" sz="1600" dirty="0">
                <a:ea typeface="+mn-lt"/>
                <a:cs typeface="+mn-lt"/>
              </a:rPr>
              <a:t>&gt;  </a:t>
            </a:r>
          </a:p>
          <a:p>
            <a:r>
              <a:rPr lang="en-US" sz="1600" dirty="0">
                <a:ea typeface="+mn-lt"/>
                <a:cs typeface="+mn-lt"/>
              </a:rPr>
              <a:t>Cassandra Manager/Architect:  </a:t>
            </a:r>
            <a:r>
              <a:rPr lang="en-US" sz="1600" dirty="0">
                <a:ea typeface="+mn-lt"/>
                <a:cs typeface="+mn-lt"/>
                <a:hlinkClick r:id="rId4"/>
              </a:rPr>
              <a:t>bijulal.gopinathannair@usbank.com</a:t>
            </a:r>
            <a:r>
              <a:rPr lang="en-US" sz="1600" dirty="0">
                <a:ea typeface="+mn-lt"/>
                <a:cs typeface="+mn-lt"/>
              </a:rPr>
              <a:t> </a:t>
            </a:r>
          </a:p>
          <a:p>
            <a:pPr marL="285750" indent="-285750">
              <a:buFont typeface="Wingdings,Sans-Serif"/>
              <a:buChar char="§"/>
            </a:pPr>
            <a:r>
              <a:rPr lang="en-US" sz="1600" dirty="0" err="1">
                <a:ea typeface="+mn-lt"/>
                <a:cs typeface="+mn-lt"/>
              </a:rPr>
              <a:t>GraphQL</a:t>
            </a:r>
            <a:r>
              <a:rPr lang="en-US" sz="1600" dirty="0">
                <a:ea typeface="+mn-lt"/>
                <a:cs typeface="+mn-lt"/>
              </a:rPr>
              <a:t> APIs:</a:t>
            </a:r>
            <a:r>
              <a:rPr lang="en-US" sz="1600" dirty="0">
                <a:solidFill>
                  <a:srgbClr val="0066FF"/>
                </a:solidFill>
                <a:ea typeface="+mn-lt"/>
                <a:cs typeface="+mn-lt"/>
              </a:rPr>
              <a:t> </a:t>
            </a:r>
            <a:r>
              <a:rPr lang="en-US" sz="1600" dirty="0">
                <a:ea typeface="+mn-lt"/>
                <a:cs typeface="+mn-lt"/>
              </a:rPr>
              <a:t>Hagen, Jennifer </a:t>
            </a:r>
            <a:r>
              <a:rPr lang="en-US" sz="1600" dirty="0">
                <a:ea typeface="+mn-lt"/>
                <a:cs typeface="+mn-lt"/>
                <a:hlinkClick r:id="rId2"/>
              </a:rPr>
              <a:t>&lt;jennifer.gaboury@usbank.com</a:t>
            </a:r>
            <a:r>
              <a:rPr lang="en-US" sz="1600" dirty="0">
                <a:ea typeface="+mn-lt"/>
                <a:cs typeface="+mn-lt"/>
              </a:rPr>
              <a:t>&gt;;   </a:t>
            </a:r>
          </a:p>
          <a:p>
            <a:r>
              <a:rPr lang="en-US" sz="1600" dirty="0">
                <a:ea typeface="+mn-lt"/>
                <a:cs typeface="+mn-lt"/>
              </a:rPr>
              <a:t>Samal, </a:t>
            </a:r>
            <a:r>
              <a:rPr lang="en-US" sz="1600" dirty="0" err="1">
                <a:ea typeface="+mn-lt"/>
                <a:cs typeface="+mn-lt"/>
              </a:rPr>
              <a:t>Radhanatha</a:t>
            </a:r>
            <a:r>
              <a:rPr lang="en-US" sz="1600" dirty="0">
                <a:ea typeface="+mn-lt"/>
                <a:cs typeface="+mn-lt"/>
              </a:rPr>
              <a:t> </a:t>
            </a:r>
            <a:r>
              <a:rPr lang="en-US" sz="1600" dirty="0">
                <a:ea typeface="+mn-lt"/>
                <a:cs typeface="+mn-lt"/>
                <a:hlinkClick r:id="rId5"/>
              </a:rPr>
              <a:t>&lt;radhanatha.samal@usbank.com</a:t>
            </a:r>
            <a:r>
              <a:rPr lang="en-US" sz="1600" dirty="0">
                <a:ea typeface="+mn-lt"/>
                <a:cs typeface="+mn-lt"/>
              </a:rPr>
              <a:t>&gt;   </a:t>
            </a:r>
          </a:p>
          <a:p>
            <a:pPr marL="285750" indent="-285750">
              <a:buFont typeface="Wingdings,Sans-Serif"/>
              <a:buChar char="§"/>
            </a:pPr>
            <a:r>
              <a:rPr lang="en-US" sz="1600" dirty="0">
                <a:ea typeface="+mn-lt"/>
                <a:cs typeface="+mn-lt"/>
              </a:rPr>
              <a:t>USB Mongo Team:  </a:t>
            </a:r>
            <a:r>
              <a:rPr lang="en-US" sz="1600" dirty="0">
                <a:ea typeface="+mn-lt"/>
                <a:cs typeface="+mn-lt"/>
                <a:hlinkClick r:id="rId6"/>
              </a:rPr>
              <a:t>ryan.hoeksema@usbank.com</a:t>
            </a:r>
            <a:r>
              <a:rPr lang="en-US" sz="1600" dirty="0">
                <a:ea typeface="+mn-lt"/>
                <a:cs typeface="+mn-lt"/>
              </a:rPr>
              <a:t> </a:t>
            </a:r>
          </a:p>
          <a:p>
            <a:pPr marL="285750" indent="-285750">
              <a:buFont typeface="Wingdings,Sans-Serif"/>
              <a:buChar char="§"/>
            </a:pPr>
            <a:r>
              <a:rPr lang="en-US" sz="1600" dirty="0">
                <a:ea typeface="+mn-lt"/>
                <a:cs typeface="+mn-lt"/>
              </a:rPr>
              <a:t>Mongo Vendor:  Sean Latterner </a:t>
            </a:r>
            <a:r>
              <a:rPr lang="en-US" sz="1600" dirty="0">
                <a:ea typeface="+mn-lt"/>
                <a:cs typeface="+mn-lt"/>
                <a:hlinkClick r:id="rId7"/>
              </a:rPr>
              <a:t>&lt;sean.latterner@mongodb.com</a:t>
            </a:r>
            <a:r>
              <a:rPr lang="en-US" sz="1600" dirty="0">
                <a:ea typeface="+mn-lt"/>
                <a:cs typeface="+mn-lt"/>
              </a:rPr>
              <a:t>&gt;;  </a:t>
            </a:r>
          </a:p>
          <a:p>
            <a:r>
              <a:rPr lang="en-US" sz="1600" dirty="0">
                <a:ea typeface="+mn-lt"/>
                <a:cs typeface="+mn-lt"/>
              </a:rPr>
              <a:t>Cassiano Ziegler Bein </a:t>
            </a:r>
            <a:r>
              <a:rPr lang="en-US" sz="1600" dirty="0">
                <a:ea typeface="+mn-lt"/>
                <a:cs typeface="+mn-lt"/>
                <a:hlinkClick r:id="rId8"/>
              </a:rPr>
              <a:t>&lt;cassiano.bein@mongodb.com</a:t>
            </a:r>
            <a:r>
              <a:rPr lang="en-US" sz="1600" dirty="0">
                <a:ea typeface="+mn-lt"/>
                <a:cs typeface="+mn-lt"/>
              </a:rPr>
              <a:t>&gt;  </a:t>
            </a:r>
          </a:p>
          <a:p>
            <a:pPr marL="285750" indent="-285750">
              <a:buFont typeface="Wingdings,Sans-Serif"/>
              <a:buChar char="§"/>
            </a:pPr>
            <a:r>
              <a:rPr lang="en-US" sz="1600" dirty="0">
                <a:ea typeface="+mn-lt"/>
                <a:cs typeface="+mn-lt"/>
              </a:rPr>
              <a:t>SQL Server DBA:  </a:t>
            </a:r>
            <a:r>
              <a:rPr lang="en-US" sz="1600" dirty="0">
                <a:ea typeface="+mn-lt"/>
                <a:cs typeface="+mn-lt"/>
                <a:hlinkClick r:id="rId9"/>
              </a:rPr>
              <a:t>SQL.Server.DBA.Group@usbank.com</a:t>
            </a:r>
            <a:r>
              <a:rPr lang="en-US" sz="1600" dirty="0">
                <a:ea typeface="+mn-lt"/>
                <a:cs typeface="+mn-lt"/>
              </a:rPr>
              <a:t>;  </a:t>
            </a:r>
          </a:p>
          <a:p>
            <a:pPr marL="285750" indent="-285750">
              <a:buFont typeface="Wingdings,Sans-Serif"/>
              <a:buChar char="§"/>
            </a:pPr>
            <a:r>
              <a:rPr lang="en-US" sz="1600" dirty="0">
                <a:ea typeface="+mn-lt"/>
                <a:cs typeface="+mn-lt"/>
              </a:rPr>
              <a:t>SQL Server DBA Manager:  Clousing, Michael D </a:t>
            </a:r>
            <a:r>
              <a:rPr lang="en-US" sz="1600" dirty="0">
                <a:ea typeface="+mn-lt"/>
                <a:cs typeface="+mn-lt"/>
                <a:hlinkClick r:id="rId10"/>
              </a:rPr>
              <a:t>&lt;michael.clousing@usbank.com</a:t>
            </a:r>
            <a:r>
              <a:rPr lang="en-US" sz="1600" dirty="0">
                <a:ea typeface="+mn-lt"/>
                <a:cs typeface="+mn-lt"/>
              </a:rPr>
              <a:t>&gt; </a:t>
            </a:r>
          </a:p>
          <a:p>
            <a:r>
              <a:rPr lang="en-US" sz="1600" dirty="0">
                <a:ea typeface="+mn-lt"/>
                <a:cs typeface="+mn-lt"/>
              </a:rPr>
              <a:t>    </a:t>
            </a:r>
          </a:p>
          <a:p>
            <a:endParaRPr lang="en-US" sz="1600" dirty="0">
              <a:ea typeface="+mn-lt"/>
              <a:cs typeface="+mn-lt"/>
            </a:endParaRPr>
          </a:p>
          <a:p>
            <a:r>
              <a:rPr lang="en-US" sz="1600" dirty="0">
                <a:ea typeface="+mn-lt"/>
                <a:cs typeface="+mn-lt"/>
              </a:rPr>
              <a:t>  </a:t>
            </a:r>
          </a:p>
          <a:p>
            <a:r>
              <a:rPr lang="en-US" sz="1600" dirty="0">
                <a:ea typeface="+mn-lt"/>
                <a:cs typeface="+mn-lt"/>
              </a:rPr>
              <a:t>  </a:t>
            </a:r>
          </a:p>
          <a:p>
            <a:endParaRPr lang="en-US" sz="1600" dirty="0">
              <a:ea typeface="+mn-lt"/>
              <a:cs typeface="+mn-lt"/>
            </a:endParaRPr>
          </a:p>
          <a:p>
            <a:r>
              <a:rPr lang="en-US" sz="1600" dirty="0">
                <a:ea typeface="+mn-lt"/>
                <a:cs typeface="+mn-lt"/>
              </a:rPr>
              <a:t>  </a:t>
            </a:r>
          </a:p>
          <a:p>
            <a:r>
              <a:rPr lang="en-US" sz="1600" dirty="0">
                <a:ea typeface="+mn-lt"/>
                <a:cs typeface="+mn-lt"/>
              </a:rPr>
              <a:t>  </a:t>
            </a:r>
          </a:p>
          <a:p>
            <a:r>
              <a:rPr lang="en-US" sz="1600" dirty="0">
                <a:ea typeface="+mn-lt"/>
                <a:cs typeface="+mn-lt"/>
              </a:rPr>
              <a:t>  </a:t>
            </a:r>
          </a:p>
          <a:p>
            <a:endParaRPr lang="en-US" sz="1600" dirty="0">
              <a:ea typeface="+mn-lt"/>
              <a:cs typeface="+mn-lt"/>
            </a:endParaRPr>
          </a:p>
          <a:p>
            <a:r>
              <a:rPr lang="en-US" sz="1600" dirty="0">
                <a:ea typeface="+mn-lt"/>
                <a:cs typeface="+mn-lt"/>
              </a:rPr>
              <a:t>  </a:t>
            </a:r>
            <a:endParaRPr lang="en-US" dirty="0">
              <a:ea typeface="+mn-lt"/>
              <a:cs typeface="+mn-lt"/>
            </a:endParaRPr>
          </a:p>
          <a:p>
            <a:r>
              <a:rPr lang="en-US" sz="1600" dirty="0">
                <a:ea typeface="+mn-lt"/>
                <a:cs typeface="+mn-lt"/>
              </a:rPr>
              <a:t>  </a:t>
            </a:r>
            <a:endParaRPr lang="en-US" dirty="0">
              <a:ea typeface="+mn-lt"/>
              <a:cs typeface="+mn-lt"/>
            </a:endParaRPr>
          </a:p>
          <a:p>
            <a:r>
              <a:rPr lang="en-US" sz="1600" dirty="0">
                <a:ea typeface="+mn-lt"/>
                <a:cs typeface="+mn-lt"/>
              </a:rPr>
              <a:t>  </a:t>
            </a:r>
            <a:endParaRPr lang="en-US" dirty="0"/>
          </a:p>
        </p:txBody>
      </p:sp>
      <p:sp>
        <p:nvSpPr>
          <p:cNvPr id="27" name="TextBox 26">
            <a:extLst>
              <a:ext uri="{FF2B5EF4-FFF2-40B4-BE49-F238E27FC236}">
                <a16:creationId xmlns:a16="http://schemas.microsoft.com/office/drawing/2014/main" id="{704FB14C-5171-4831-9601-FA30978B68F7}"/>
              </a:ext>
            </a:extLst>
          </p:cNvPr>
          <p:cNvSpPr txBox="1"/>
          <p:nvPr/>
        </p:nvSpPr>
        <p:spPr>
          <a:xfrm>
            <a:off x="1943255" y="2061160"/>
            <a:ext cx="2962985" cy="1169551"/>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You need to design tables and save json objects in columns while have separate columns for significant/searchable fields. To reduce number of tables, Generic tables with Generic columns (col1, Col2) to be defined to contain multiple objects. OneDB follow that design since that is the only option in RDBMS</a:t>
            </a:r>
          </a:p>
        </p:txBody>
      </p:sp>
      <p:sp>
        <p:nvSpPr>
          <p:cNvPr id="28" name="TextBox 27">
            <a:extLst>
              <a:ext uri="{FF2B5EF4-FFF2-40B4-BE49-F238E27FC236}">
                <a16:creationId xmlns:a16="http://schemas.microsoft.com/office/drawing/2014/main" id="{1281E9F2-F348-4531-9252-00D16F8F6C1B}"/>
              </a:ext>
            </a:extLst>
          </p:cNvPr>
          <p:cNvSpPr txBox="1"/>
          <p:nvPr/>
        </p:nvSpPr>
        <p:spPr>
          <a:xfrm>
            <a:off x="4991865" y="2042831"/>
            <a:ext cx="3226763" cy="1169551"/>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Can get/save json objects from tables, also can have custom object types for Columns following json child-object structures but can go up to 1 level and not beyond that and same goes with indexing </a:t>
            </a:r>
            <a:r>
              <a:rPr lang="en-US" sz="1000" dirty="0">
                <a:solidFill>
                  <a:srgbClr val="FF0000"/>
                </a:solidFill>
                <a:highlight>
                  <a:srgbClr val="FFFF00"/>
                </a:highlight>
              </a:rPr>
              <a:t>(To confirm what level?)</a:t>
            </a:r>
            <a:r>
              <a:rPr lang="en-US" sz="1000" dirty="0">
                <a:solidFill>
                  <a:schemeClr val="dk1"/>
                </a:solidFill>
                <a:highlight>
                  <a:srgbClr val="FFFF00"/>
                </a:highlight>
              </a:rPr>
              <a:t>. But tables need to be created before hand, otherwise save all fields as JSON in text column that can be indexed text based and that is complicated.</a:t>
            </a:r>
          </a:p>
        </p:txBody>
      </p:sp>
      <p:sp>
        <p:nvSpPr>
          <p:cNvPr id="31" name="TextBox 30">
            <a:extLst>
              <a:ext uri="{FF2B5EF4-FFF2-40B4-BE49-F238E27FC236}">
                <a16:creationId xmlns:a16="http://schemas.microsoft.com/office/drawing/2014/main" id="{B6AD2445-D02B-4EFC-83CA-4A0FC1D94686}"/>
              </a:ext>
            </a:extLst>
          </p:cNvPr>
          <p:cNvSpPr txBox="1"/>
          <p:nvPr/>
        </p:nvSpPr>
        <p:spPr>
          <a:xfrm>
            <a:off x="4991865" y="1574716"/>
            <a:ext cx="3226763" cy="246221"/>
          </a:xfrm>
          <a:prstGeom prst="rect">
            <a:avLst/>
          </a:prstGeom>
          <a:solidFill>
            <a:srgbClr val="FFFF00"/>
          </a:solidFill>
        </p:spPr>
        <p:txBody>
          <a:bodyPr wrap="square" rtlCol="0">
            <a:spAutoFit/>
          </a:bodyPr>
          <a:lstStyle/>
          <a:p>
            <a:pPr algn="just"/>
            <a:r>
              <a:rPr lang="en-US" sz="1000" dirty="0">
                <a:highlight>
                  <a:srgbClr val="FFFF00"/>
                </a:highlight>
              </a:rPr>
              <a:t>Configurations are tricky</a:t>
            </a:r>
          </a:p>
        </p:txBody>
      </p:sp>
      <p:sp>
        <p:nvSpPr>
          <p:cNvPr id="33" name="TextBox 32">
            <a:extLst>
              <a:ext uri="{FF2B5EF4-FFF2-40B4-BE49-F238E27FC236}">
                <a16:creationId xmlns:a16="http://schemas.microsoft.com/office/drawing/2014/main" id="{136A8841-1033-455B-9436-BAFF049C7C4C}"/>
              </a:ext>
            </a:extLst>
          </p:cNvPr>
          <p:cNvSpPr txBox="1"/>
          <p:nvPr/>
        </p:nvSpPr>
        <p:spPr>
          <a:xfrm>
            <a:off x="4991865" y="1095397"/>
            <a:ext cx="3226763" cy="707886"/>
          </a:xfrm>
          <a:prstGeom prst="rect">
            <a:avLst/>
          </a:prstGeom>
          <a:solidFill>
            <a:srgbClr val="FFFF00"/>
          </a:solidFill>
        </p:spPr>
        <p:txBody>
          <a:bodyPr wrap="square" rtlCol="0">
            <a:spAutoFit/>
          </a:bodyPr>
          <a:lstStyle/>
          <a:p>
            <a:pPr algn="just"/>
            <a:r>
              <a:rPr lang="en-US" sz="1000" dirty="0">
                <a:highlight>
                  <a:srgbClr val="FFFF00"/>
                </a:highlight>
              </a:rPr>
              <a:t>Ideal for Catalog apps, like Netflix, Amazon shopping, Enterprise Data. Supports multiple replication across multiple regions. Read/Write from any node, from closest to consumer</a:t>
            </a:r>
          </a:p>
        </p:txBody>
      </p:sp>
      <p:sp>
        <p:nvSpPr>
          <p:cNvPr id="17" name="TextBox 16">
            <a:extLst>
              <a:ext uri="{FF2B5EF4-FFF2-40B4-BE49-F238E27FC236}">
                <a16:creationId xmlns:a16="http://schemas.microsoft.com/office/drawing/2014/main" id="{356A017A-DB1A-4856-A39F-00BC4C9719ED}"/>
              </a:ext>
            </a:extLst>
          </p:cNvPr>
          <p:cNvSpPr txBox="1"/>
          <p:nvPr/>
        </p:nvSpPr>
        <p:spPr>
          <a:xfrm>
            <a:off x="4991865" y="754929"/>
            <a:ext cx="3220161" cy="861774"/>
          </a:xfrm>
          <a:prstGeom prst="rect">
            <a:avLst/>
          </a:prstGeom>
          <a:solidFill>
            <a:srgbClr val="FFFF00"/>
          </a:solidFill>
        </p:spPr>
        <p:txBody>
          <a:bodyPr wrap="square" rtlCol="0">
            <a:spAutoFit/>
          </a:bodyPr>
          <a:lstStyle/>
          <a:p>
            <a:pPr algn="just"/>
            <a:r>
              <a:rPr lang="en-US" sz="1000" dirty="0">
                <a:highlight>
                  <a:srgbClr val="FFFF00"/>
                </a:highlight>
              </a:rPr>
              <a:t>Configurations are tricky, since infrastructure is based on multiple nodes and read/write can happen from any node. Also, transaction rollback/commit model is followed through batch processing, which is bit different than how RDBMS handles it.</a:t>
            </a:r>
          </a:p>
        </p:txBody>
      </p:sp>
      <p:sp>
        <p:nvSpPr>
          <p:cNvPr id="29" name="TextBox 28">
            <a:extLst>
              <a:ext uri="{FF2B5EF4-FFF2-40B4-BE49-F238E27FC236}">
                <a16:creationId xmlns:a16="http://schemas.microsoft.com/office/drawing/2014/main" id="{AAAD9943-4DAD-45FF-AB96-7D1F7C3C9E89}"/>
              </a:ext>
            </a:extLst>
          </p:cNvPr>
          <p:cNvSpPr txBox="1"/>
          <p:nvPr/>
        </p:nvSpPr>
        <p:spPr>
          <a:xfrm>
            <a:off x="8289479" y="1995847"/>
            <a:ext cx="3616503"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Get/ save json objects. Table structures/ indices / collections can be updated dynamically. Just design your business objects, don’t worry about designing database/ ER diagrams. Objects can be multi-hierarchy and indexing supports multi-hierarchy</a:t>
            </a:r>
          </a:p>
        </p:txBody>
      </p:sp>
      <p:sp>
        <p:nvSpPr>
          <p:cNvPr id="32" name="TextBox 31">
            <a:extLst>
              <a:ext uri="{FF2B5EF4-FFF2-40B4-BE49-F238E27FC236}">
                <a16:creationId xmlns:a16="http://schemas.microsoft.com/office/drawing/2014/main" id="{98CB5507-9C5A-4922-ACD1-48B086DF50D9}"/>
              </a:ext>
            </a:extLst>
          </p:cNvPr>
          <p:cNvSpPr txBox="1"/>
          <p:nvPr/>
        </p:nvSpPr>
        <p:spPr>
          <a:xfrm>
            <a:off x="8288998" y="1556682"/>
            <a:ext cx="3616503" cy="861774"/>
          </a:xfrm>
          <a:prstGeom prst="rect">
            <a:avLst/>
          </a:prstGeom>
          <a:solidFill>
            <a:srgbClr val="FFFF00"/>
          </a:solidFill>
        </p:spPr>
        <p:txBody>
          <a:bodyPr wrap="square" rtlCol="0">
            <a:spAutoFit/>
          </a:bodyPr>
          <a:lstStyle/>
          <a:p>
            <a:pPr algn="just">
              <a:defRPr/>
            </a:pPr>
            <a:r>
              <a:rPr lang="en-US" sz="1000" dirty="0">
                <a:solidFill>
                  <a:schemeClr val="dk1"/>
                </a:solidFill>
                <a:highlight>
                  <a:srgbClr val="FFFF00"/>
                </a:highlight>
              </a:rPr>
              <a:t>Mongo can be configured to be more Available and can replicate in Other Regions like Europe. But since Mongo follows primary server model, It can be 100% consistent with primary application reading/writing from Primary Server. More suitable for Application databases that are not SORs, for our use cases.</a:t>
            </a:r>
          </a:p>
        </p:txBody>
      </p:sp>
      <p:sp>
        <p:nvSpPr>
          <p:cNvPr id="34" name="TextBox 33">
            <a:extLst>
              <a:ext uri="{FF2B5EF4-FFF2-40B4-BE49-F238E27FC236}">
                <a16:creationId xmlns:a16="http://schemas.microsoft.com/office/drawing/2014/main" id="{C02F8717-AEA7-46CB-923D-E2F17C45933E}"/>
              </a:ext>
            </a:extLst>
          </p:cNvPr>
          <p:cNvSpPr txBox="1"/>
          <p:nvPr/>
        </p:nvSpPr>
        <p:spPr>
          <a:xfrm>
            <a:off x="8288998" y="1087142"/>
            <a:ext cx="3616503" cy="707886"/>
          </a:xfrm>
          <a:prstGeom prst="rect">
            <a:avLst/>
          </a:prstGeom>
          <a:solidFill>
            <a:srgbClr val="FFFF00"/>
          </a:solidFill>
        </p:spPr>
        <p:txBody>
          <a:bodyPr wrap="square" rtlCol="0">
            <a:spAutoFit/>
          </a:bodyPr>
          <a:lstStyle/>
          <a:p>
            <a:pPr algn="just"/>
            <a:r>
              <a:rPr lang="en-US" sz="1000" dirty="0">
                <a:solidFill>
                  <a:schemeClr val="dk1"/>
                </a:solidFill>
                <a:highlight>
                  <a:srgbClr val="FFFF00"/>
                </a:highlight>
              </a:rPr>
              <a:t>Can be configured to be more available and less consistent. Follow Primary server concept for Write and has replication/ Sharding model. Read can be from Primary OR from replicas based on majority OR from any replica with majority or not.</a:t>
            </a:r>
          </a:p>
        </p:txBody>
      </p:sp>
      <p:sp>
        <p:nvSpPr>
          <p:cNvPr id="13" name="TextBox 12">
            <a:extLst>
              <a:ext uri="{FF2B5EF4-FFF2-40B4-BE49-F238E27FC236}">
                <a16:creationId xmlns:a16="http://schemas.microsoft.com/office/drawing/2014/main" id="{9D2C9BE4-331A-4A94-972D-974A0097BB21}"/>
              </a:ext>
            </a:extLst>
          </p:cNvPr>
          <p:cNvSpPr txBox="1"/>
          <p:nvPr/>
        </p:nvSpPr>
        <p:spPr>
          <a:xfrm>
            <a:off x="8304003" y="763121"/>
            <a:ext cx="3596444" cy="1169551"/>
          </a:xfrm>
          <a:prstGeom prst="rect">
            <a:avLst/>
          </a:prstGeom>
          <a:solidFill>
            <a:srgbClr val="FFFF00"/>
          </a:solidFill>
        </p:spPr>
        <p:txBody>
          <a:bodyPr wrap="square" rtlCol="0">
            <a:spAutoFit/>
          </a:bodyPr>
          <a:lstStyle/>
          <a:p>
            <a:pPr algn="just"/>
            <a:r>
              <a:rPr lang="en-US" sz="1000" dirty="0">
                <a:solidFill>
                  <a:schemeClr val="dk1"/>
                </a:solidFill>
                <a:highlight>
                  <a:srgbClr val="FFFF00"/>
                </a:highlight>
              </a:rPr>
              <a:t>ACID by default but we can play with configuration for example to make it more available and less consistent. Mongo follows RDBMS like model to have one primary server and you can read/write from primary server. You can choose to have replicas updated at the same time or allow few milliseconds gap for the write and then read based on majority. </a:t>
            </a:r>
            <a:r>
              <a:rPr lang="en-US" sz="1000" dirty="0">
                <a:solidFill>
                  <a:srgbClr val="FF0000"/>
                </a:solidFill>
                <a:highlight>
                  <a:srgbClr val="FFFF00"/>
                </a:highlight>
              </a:rPr>
              <a:t>(Does the read majority work within Data Center?)</a:t>
            </a:r>
          </a:p>
        </p:txBody>
      </p:sp>
      <p:sp>
        <p:nvSpPr>
          <p:cNvPr id="4" name="TextBox 3">
            <a:extLst>
              <a:ext uri="{FF2B5EF4-FFF2-40B4-BE49-F238E27FC236}">
                <a16:creationId xmlns:a16="http://schemas.microsoft.com/office/drawing/2014/main" id="{C4C3FBFE-A9F7-B927-3704-4EC7F918251B}"/>
              </a:ext>
            </a:extLst>
          </p:cNvPr>
          <p:cNvSpPr txBox="1"/>
          <p:nvPr/>
        </p:nvSpPr>
        <p:spPr>
          <a:xfrm>
            <a:off x="113796" y="4908203"/>
            <a:ext cx="11973696" cy="861774"/>
          </a:xfrm>
          <a:prstGeom prst="rect">
            <a:avLst/>
          </a:prstGeom>
          <a:solidFill>
            <a:srgbClr val="FFFF66"/>
          </a:solidFill>
        </p:spPr>
        <p:txBody>
          <a:bodyPr wrap="square" rtlCol="0">
            <a:spAutoFit/>
          </a:bodyPr>
          <a:lstStyle/>
          <a:p>
            <a:pPr marL="171450" indent="-171450" rtl="0">
              <a:buFont typeface="Wingdings" pitchFamily="2" charset="2"/>
              <a:buChar char="Ø"/>
            </a:pPr>
            <a:r>
              <a:rPr lang="en-US" sz="1000" dirty="0">
                <a:effectLst/>
                <a:latin typeface="-apple-system"/>
              </a:rPr>
              <a:t>In BAW Apps (100% consistency is required): </a:t>
            </a:r>
            <a:r>
              <a:rPr lang="en-US" sz="1000" dirty="0"/>
              <a:t>We read BPM database to see how many shares an account assert has. Initially this assert might have 100 shares and the user has created a request to transfer 50 shares already and tries to update the database. Meanwhile another request has been created in BPM to transfer about 80 shares from the same account assert. If the data is consistent, then the user who created the second request will get error message stating it doesn't have enough shares to transfer. Otherwise, will be receiving older data which will still assume it has 100 shares available.</a:t>
            </a:r>
          </a:p>
          <a:p>
            <a:pPr marL="171450" indent="-171450" rtl="0">
              <a:buFont typeface="Wingdings" pitchFamily="2" charset="2"/>
              <a:buChar char="Ø"/>
            </a:pPr>
            <a:r>
              <a:rPr lang="en-US" sz="1000" dirty="0">
                <a:effectLst/>
                <a:latin typeface="-apple-system"/>
              </a:rPr>
              <a:t>E</a:t>
            </a:r>
            <a:r>
              <a:rPr lang="en-US" sz="1000" dirty="0">
                <a:latin typeface="-apple-system"/>
              </a:rPr>
              <a:t>xternal Apps (Little lag is ok): </a:t>
            </a:r>
            <a:r>
              <a:rPr lang="en-US" sz="1000" dirty="0"/>
              <a:t>A report in a reporting app shows how many Account asserts with shares are present in an account. Now if latest data has 10 account asserts, however the replica being accessed by reporting app, has little old data with 8 account asserts, then it is ok if little old data of 8 account asserts is shown in the report. Few seconds later report can be refreshed to show 10 account asserts</a:t>
            </a:r>
            <a:endParaRPr lang="en-US" sz="1000" dirty="0">
              <a:effectLst/>
              <a:latin typeface="-apple-system"/>
            </a:endParaRPr>
          </a:p>
        </p:txBody>
      </p:sp>
    </p:spTree>
    <p:extLst>
      <p:ext uri="{BB962C8B-B14F-4D97-AF65-F5344CB8AC3E}">
        <p14:creationId xmlns:p14="http://schemas.microsoft.com/office/powerpoint/2010/main" val="2780233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29" restart="whenNotActive" fill="hold" evtFilter="cancelBubble" nodeType="interactiveSeq">
                <p:stCondLst>
                  <p:cond evt="onClick" delay="0">
                    <p:tgtEl>
                      <p:spTgt spid="20"/>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38" restart="whenNotActive" fill="hold" evtFilter="cancelBubble" nodeType="interactiveSeq">
                <p:stCondLst>
                  <p:cond evt="onClick" delay="0">
                    <p:tgtEl>
                      <p:spTgt spid="35"/>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47" restart="whenNotActive" fill="hold" evtFilter="cancelBubble" nodeType="interactiveSeq">
                <p:stCondLst>
                  <p:cond evt="onClick" delay="0">
                    <p:tgtEl>
                      <p:spTgt spid="36"/>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56" restart="whenNotActive" fill="hold" evtFilter="cancelBubble" nodeType="interactiveSeq">
                <p:stCondLst>
                  <p:cond evt="onClick" delay="0">
                    <p:tgtEl>
                      <p:spTgt spid="37"/>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65" restart="whenNotActive" fill="hold" evtFilter="cancelBubble" nodeType="interactiveSeq">
                <p:stCondLst>
                  <p:cond evt="onClick" delay="0">
                    <p:tgtEl>
                      <p:spTgt spid="38"/>
                    </p:tgtEl>
                  </p:cond>
                </p:stCondLst>
                <p:endSync evt="end" delay="0">
                  <p:rtn val="all"/>
                </p:endSync>
                <p:childTnLst>
                  <p:par>
                    <p:cTn id="66" fill="hold">
                      <p:stCondLst>
                        <p:cond delay="0"/>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74" restart="whenNotActive" fill="hold" evtFilter="cancelBubble" nodeType="interactiveSeq">
                <p:stCondLst>
                  <p:cond evt="onClick" delay="0">
                    <p:tgtEl>
                      <p:spTgt spid="39"/>
                    </p:tgtEl>
                  </p:cond>
                </p:stCondLst>
                <p:endSync evt="end" delay="0">
                  <p:rtn val="all"/>
                </p:endSync>
                <p:childTnLst>
                  <p:par>
                    <p:cTn id="75" fill="hold">
                      <p:stCondLst>
                        <p:cond delay="0"/>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83" restart="whenNotActive" fill="hold" evtFilter="cancelBubble" nodeType="interactiveSeq">
                <p:stCondLst>
                  <p:cond evt="onClick" delay="0">
                    <p:tgtEl>
                      <p:spTgt spid="40"/>
                    </p:tgtEl>
                  </p:cond>
                </p:stCondLst>
                <p:endSync evt="end" delay="0">
                  <p:rtn val="all"/>
                </p:endSync>
                <p:childTnLst>
                  <p:par>
                    <p:cTn id="84" fill="hold">
                      <p:stCondLst>
                        <p:cond delay="0"/>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92" restart="whenNotActive" fill="hold" evtFilter="cancelBubble" nodeType="interactiveSeq">
                <p:stCondLst>
                  <p:cond evt="onClick" delay="0">
                    <p:tgtEl>
                      <p:spTgt spid="41"/>
                    </p:tgtEl>
                  </p:cond>
                </p:stCondLst>
                <p:endSync evt="end" delay="0">
                  <p:rtn val="all"/>
                </p:endSync>
                <p:childTnLst>
                  <p:par>
                    <p:cTn id="93" fill="hold">
                      <p:stCondLst>
                        <p:cond delay="0"/>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101" restart="whenNotActive" fill="hold" evtFilter="cancelBubble" nodeType="interactiveSeq">
                <p:stCondLst>
                  <p:cond evt="onClick" delay="0">
                    <p:tgtEl>
                      <p:spTgt spid="42"/>
                    </p:tgtEl>
                  </p:cond>
                </p:stCondLst>
                <p:endSync evt="end" delay="0">
                  <p:rtn val="all"/>
                </p:endSync>
                <p:childTnLst>
                  <p:par>
                    <p:cTn id="102" fill="hold">
                      <p:stCondLst>
                        <p:cond delay="0"/>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110" restart="whenNotActive" fill="hold" evtFilter="cancelBubble" nodeType="interactiveSeq">
                <p:stCondLst>
                  <p:cond evt="onClick" delay="0">
                    <p:tgtEl>
                      <p:spTgt spid="43"/>
                    </p:tgtEl>
                  </p:cond>
                </p:stCondLst>
                <p:endSync evt="end" delay="0">
                  <p:rtn val="all"/>
                </p:endSync>
                <p:childTnLst>
                  <p:par>
                    <p:cTn id="111" fill="hold">
                      <p:stCondLst>
                        <p:cond delay="0"/>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119" restart="whenNotActive" fill="hold" evtFilter="cancelBubble" nodeType="interactiveSeq">
                <p:stCondLst>
                  <p:cond evt="onClick" delay="0">
                    <p:tgtEl>
                      <p:spTgt spid="44"/>
                    </p:tgtEl>
                  </p:cond>
                </p:stCondLst>
                <p:endSync evt="end" delay="0">
                  <p:rtn val="all"/>
                </p:endSync>
                <p:childTnLst>
                  <p:par>
                    <p:cTn id="120" fill="hold">
                      <p:stCondLst>
                        <p:cond delay="0"/>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28" restart="whenNotActive" fill="hold" evtFilter="cancelBubble" nodeType="interactiveSeq">
                <p:stCondLst>
                  <p:cond evt="onClick" delay="0">
                    <p:tgtEl>
                      <p:spTgt spid="45"/>
                    </p:tgtEl>
                  </p:cond>
                </p:stCondLst>
                <p:endSync evt="end" delay="0">
                  <p:rtn val="all"/>
                </p:endSync>
                <p:childTnLst>
                  <p:par>
                    <p:cTn id="129" fill="hold">
                      <p:stCondLst>
                        <p:cond delay="0"/>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137" restart="whenNotActive" fill="hold" evtFilter="cancelBubble" nodeType="interactiveSeq">
                <p:stCondLst>
                  <p:cond evt="onClick" delay="0">
                    <p:tgtEl>
                      <p:spTgt spid="46"/>
                    </p:tgtEl>
                  </p:cond>
                </p:stCondLst>
                <p:endSync evt="end" delay="0">
                  <p:rtn val="all"/>
                </p:endSync>
                <p:childTnLst>
                  <p:par>
                    <p:cTn id="138" fill="hold">
                      <p:stCondLst>
                        <p:cond delay="0"/>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2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146" restart="whenNotActive" fill="hold" evtFilter="cancelBubble" nodeType="interactiveSeq">
                <p:stCondLst>
                  <p:cond evt="onClick" delay="0">
                    <p:tgtEl>
                      <p:spTgt spid="48"/>
                    </p:tgtEl>
                  </p:cond>
                </p:stCondLst>
                <p:endSync evt="end" delay="0">
                  <p:rtn val="all"/>
                </p:endSync>
                <p:childTnLst>
                  <p:par>
                    <p:cTn id="147" fill="hold">
                      <p:stCondLst>
                        <p:cond delay="0"/>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48"/>
                  </p:tgtEl>
                </p:cond>
              </p:nextCondLst>
            </p:seq>
          </p:childTnLst>
        </p:cTn>
      </p:par>
    </p:tnLst>
    <p:bldLst>
      <p:bldP spid="26" grpId="0" animBg="1"/>
      <p:bldP spid="26" grpId="1" animBg="1"/>
      <p:bldP spid="23" grpId="0" animBg="1"/>
      <p:bldP spid="23" grpId="1" animBg="1"/>
      <p:bldP spid="25" grpId="0" animBg="1"/>
      <p:bldP spid="25" grpId="1" animBg="1"/>
      <p:bldP spid="24" grpId="0" animBg="1"/>
      <p:bldP spid="24" grpId="1" animBg="1"/>
      <p:bldP spid="30" grpId="0" animBg="1"/>
      <p:bldP spid="30" grpId="1" animBg="1"/>
      <p:bldP spid="18" grpId="0" animBg="1"/>
      <p:bldP spid="18" grpId="1" animBg="1"/>
      <p:bldP spid="21" grpId="0" animBg="1"/>
      <p:bldP spid="21" grpId="1" animBg="1"/>
      <p:bldP spid="22" grpId="0" animBg="1"/>
      <p:bldP spid="22" grpId="1" animBg="1"/>
      <p:bldP spid="27" grpId="0" animBg="1"/>
      <p:bldP spid="27" grpId="1" animBg="1"/>
      <p:bldP spid="28" grpId="0" animBg="1"/>
      <p:bldP spid="28" grpId="1" animBg="1"/>
      <p:bldP spid="31" grpId="0" animBg="1"/>
      <p:bldP spid="31" grpId="1" animBg="1"/>
      <p:bldP spid="33" grpId="0" animBg="1"/>
      <p:bldP spid="33" grpId="1" animBg="1"/>
      <p:bldP spid="17" grpId="0" animBg="1"/>
      <p:bldP spid="17" grpId="1" animBg="1"/>
      <p:bldP spid="29" grpId="0" animBg="1"/>
      <p:bldP spid="29" grpId="1" animBg="1"/>
      <p:bldP spid="32" grpId="0" animBg="1"/>
      <p:bldP spid="32" grpId="1" animBg="1"/>
      <p:bldP spid="34" grpId="0" animBg="1"/>
      <p:bldP spid="34" grpId="1" animBg="1"/>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AC1987C-7A53-A9CF-BD5B-64C9870FEEDB}"/>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Why MongoDB</a:t>
            </a:r>
          </a:p>
        </p:txBody>
      </p:sp>
      <p:pic>
        <p:nvPicPr>
          <p:cNvPr id="9" name="Picture 8">
            <a:extLst>
              <a:ext uri="{FF2B5EF4-FFF2-40B4-BE49-F238E27FC236}">
                <a16:creationId xmlns:a16="http://schemas.microsoft.com/office/drawing/2014/main" id="{B2C5490B-2860-9D65-05E2-51F525764181}"/>
              </a:ext>
            </a:extLst>
          </p:cNvPr>
          <p:cNvPicPr>
            <a:picLocks noChangeAspect="1"/>
          </p:cNvPicPr>
          <p:nvPr/>
        </p:nvPicPr>
        <p:blipFill>
          <a:blip r:embed="rId2"/>
          <a:stretch>
            <a:fillRect/>
          </a:stretch>
        </p:blipFill>
        <p:spPr>
          <a:xfrm>
            <a:off x="1080714" y="1389244"/>
            <a:ext cx="9397497" cy="5297803"/>
          </a:xfrm>
          <a:prstGeom prst="rect">
            <a:avLst/>
          </a:prstGeom>
        </p:spPr>
      </p:pic>
    </p:spTree>
    <p:extLst>
      <p:ext uri="{BB962C8B-B14F-4D97-AF65-F5344CB8AC3E}">
        <p14:creationId xmlns:p14="http://schemas.microsoft.com/office/powerpoint/2010/main" val="2468635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Arrow: Pentagon 3">
            <a:extLst>
              <a:ext uri="{FF2B5EF4-FFF2-40B4-BE49-F238E27FC236}">
                <a16:creationId xmlns:a16="http://schemas.microsoft.com/office/drawing/2014/main" id="{19B24449-D10D-2A3B-9F8F-167ABB502F7D}"/>
              </a:ext>
            </a:extLst>
          </p:cNvPr>
          <p:cNvSpPr/>
          <p:nvPr/>
        </p:nvSpPr>
        <p:spPr>
          <a:xfrm>
            <a:off x="488918" y="2229394"/>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As is Conversion</a:t>
            </a:r>
          </a:p>
        </p:txBody>
      </p:sp>
      <p:sp>
        <p:nvSpPr>
          <p:cNvPr id="9" name="TextBox 8">
            <a:extLst>
              <a:ext uri="{FF2B5EF4-FFF2-40B4-BE49-F238E27FC236}">
                <a16:creationId xmlns:a16="http://schemas.microsoft.com/office/drawing/2014/main" id="{D56F3B2D-AAB8-E823-787E-658FAA5C5109}"/>
              </a:ext>
            </a:extLst>
          </p:cNvPr>
          <p:cNvSpPr txBox="1"/>
          <p:nvPr/>
        </p:nvSpPr>
        <p:spPr>
          <a:xfrm>
            <a:off x="278181" y="1932576"/>
            <a:ext cx="6142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13-Mar</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0" name="TextBox 9">
            <a:extLst>
              <a:ext uri="{FF2B5EF4-FFF2-40B4-BE49-F238E27FC236}">
                <a16:creationId xmlns:a16="http://schemas.microsoft.com/office/drawing/2014/main" id="{F55CE3C2-4DD7-D5F1-A8F9-3EC0875DE023}"/>
              </a:ext>
            </a:extLst>
          </p:cNvPr>
          <p:cNvSpPr txBox="1"/>
          <p:nvPr/>
        </p:nvSpPr>
        <p:spPr>
          <a:xfrm>
            <a:off x="1457089" y="1932576"/>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2-Jun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1" name="TextBox 10">
            <a:extLst>
              <a:ext uri="{FF2B5EF4-FFF2-40B4-BE49-F238E27FC236}">
                <a16:creationId xmlns:a16="http://schemas.microsoft.com/office/drawing/2014/main" id="{DFB1CCC2-A970-D8C9-D253-DE044A753F43}"/>
              </a:ext>
            </a:extLst>
          </p:cNvPr>
          <p:cNvSpPr txBox="1"/>
          <p:nvPr/>
        </p:nvSpPr>
        <p:spPr>
          <a:xfrm>
            <a:off x="440278" y="3266474"/>
            <a:ext cx="143123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1. Connection pool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2. Java code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3. BPM code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       </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2" name="Arrow: Pentagon 17">
            <a:extLst>
              <a:ext uri="{FF2B5EF4-FFF2-40B4-BE49-F238E27FC236}">
                <a16:creationId xmlns:a16="http://schemas.microsoft.com/office/drawing/2014/main" id="{DBF095E4-899B-2D09-52FB-4D4627F00841}"/>
              </a:ext>
            </a:extLst>
          </p:cNvPr>
          <p:cNvSpPr/>
          <p:nvPr/>
        </p:nvSpPr>
        <p:spPr>
          <a:xfrm>
            <a:off x="2430362" y="2227936"/>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Conversion- Mongo Way</a:t>
            </a:r>
          </a:p>
        </p:txBody>
      </p:sp>
      <p:sp>
        <p:nvSpPr>
          <p:cNvPr id="13" name="TextBox 12">
            <a:extLst>
              <a:ext uri="{FF2B5EF4-FFF2-40B4-BE49-F238E27FC236}">
                <a16:creationId xmlns:a16="http://schemas.microsoft.com/office/drawing/2014/main" id="{E861945F-18EF-D64E-AB67-1546F05F41E5}"/>
              </a:ext>
            </a:extLst>
          </p:cNvPr>
          <p:cNvSpPr txBox="1"/>
          <p:nvPr/>
        </p:nvSpPr>
        <p:spPr>
          <a:xfrm>
            <a:off x="2229110" y="1928456"/>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5-Jun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4" name="TextBox 13">
            <a:extLst>
              <a:ext uri="{FF2B5EF4-FFF2-40B4-BE49-F238E27FC236}">
                <a16:creationId xmlns:a16="http://schemas.microsoft.com/office/drawing/2014/main" id="{4CF6C319-6392-303F-E428-50606A922F2B}"/>
              </a:ext>
            </a:extLst>
          </p:cNvPr>
          <p:cNvSpPr txBox="1"/>
          <p:nvPr/>
        </p:nvSpPr>
        <p:spPr>
          <a:xfrm>
            <a:off x="2332095" y="3270352"/>
            <a:ext cx="16134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1. Connection pool       </a:t>
            </a:r>
            <a:br>
              <a:rPr lang="fr-FR" sz="1100" b="1" dirty="0">
                <a:latin typeface="Calibri"/>
              </a:rPr>
            </a:br>
            <a:r>
              <a:rPr lang="fr-FR" sz="1100" b="1" dirty="0">
                <a:latin typeface="Calibri"/>
              </a:rPr>
              <a:t>2. MongoDB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3. Java Code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4. BPM Code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       </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5" name="TextBox 14">
            <a:extLst>
              <a:ext uri="{FF2B5EF4-FFF2-40B4-BE49-F238E27FC236}">
                <a16:creationId xmlns:a16="http://schemas.microsoft.com/office/drawing/2014/main" id="{3645E2E5-68CC-88BA-BD6F-20614A4739A9}"/>
              </a:ext>
            </a:extLst>
          </p:cNvPr>
          <p:cNvSpPr txBox="1"/>
          <p:nvPr/>
        </p:nvSpPr>
        <p:spPr>
          <a:xfrm>
            <a:off x="3402391" y="1932576"/>
            <a:ext cx="5293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21-Jul</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6" name="Arrow: Pentagon 30">
            <a:extLst>
              <a:ext uri="{FF2B5EF4-FFF2-40B4-BE49-F238E27FC236}">
                <a16:creationId xmlns:a16="http://schemas.microsoft.com/office/drawing/2014/main" id="{CF24F82B-3C60-F53C-4B4C-D6E3A6E6DAA7}"/>
              </a:ext>
            </a:extLst>
          </p:cNvPr>
          <p:cNvSpPr/>
          <p:nvPr/>
        </p:nvSpPr>
        <p:spPr>
          <a:xfrm>
            <a:off x="4301156" y="1928456"/>
            <a:ext cx="2235483" cy="1435056"/>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Performance Test</a:t>
            </a:r>
          </a:p>
        </p:txBody>
      </p:sp>
      <p:sp>
        <p:nvSpPr>
          <p:cNvPr id="17" name="Arrow: Pentagon 38">
            <a:extLst>
              <a:ext uri="{FF2B5EF4-FFF2-40B4-BE49-F238E27FC236}">
                <a16:creationId xmlns:a16="http://schemas.microsoft.com/office/drawing/2014/main" id="{CFF45EB5-DC18-AF3C-FC75-8F268038254B}"/>
              </a:ext>
            </a:extLst>
          </p:cNvPr>
          <p:cNvSpPr/>
          <p:nvPr/>
        </p:nvSpPr>
        <p:spPr>
          <a:xfrm>
            <a:off x="7090756" y="2227936"/>
            <a:ext cx="1431234" cy="867741"/>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95000"/>
                  </a:schemeClr>
                </a:solidFill>
              </a:rPr>
              <a:t>Aggregate Functionality Conversion</a:t>
            </a:r>
          </a:p>
        </p:txBody>
      </p:sp>
      <p:sp>
        <p:nvSpPr>
          <p:cNvPr id="18" name="Arrow: Pentagon 40">
            <a:extLst>
              <a:ext uri="{FF2B5EF4-FFF2-40B4-BE49-F238E27FC236}">
                <a16:creationId xmlns:a16="http://schemas.microsoft.com/office/drawing/2014/main" id="{1869D742-D590-EBA8-5079-0DEB83464F3F}"/>
              </a:ext>
            </a:extLst>
          </p:cNvPr>
          <p:cNvSpPr/>
          <p:nvPr/>
        </p:nvSpPr>
        <p:spPr>
          <a:xfrm>
            <a:off x="8775969" y="2227936"/>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95000"/>
                  </a:schemeClr>
                </a:solidFill>
              </a:rPr>
              <a:t>Data Archival</a:t>
            </a:r>
          </a:p>
        </p:txBody>
      </p:sp>
      <p:sp>
        <p:nvSpPr>
          <p:cNvPr id="19" name="Arrow: Pentagon 41">
            <a:extLst>
              <a:ext uri="{FF2B5EF4-FFF2-40B4-BE49-F238E27FC236}">
                <a16:creationId xmlns:a16="http://schemas.microsoft.com/office/drawing/2014/main" id="{4D3926B4-0F9E-7F2C-B6DC-8892532852EC}"/>
              </a:ext>
            </a:extLst>
          </p:cNvPr>
          <p:cNvSpPr/>
          <p:nvPr/>
        </p:nvSpPr>
        <p:spPr>
          <a:xfrm>
            <a:off x="10489548" y="2227936"/>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95000"/>
                  </a:schemeClr>
                </a:solidFill>
              </a:rPr>
              <a:t>Data Export to ELZ </a:t>
            </a:r>
          </a:p>
        </p:txBody>
      </p:sp>
      <p:sp>
        <p:nvSpPr>
          <p:cNvPr id="20" name="Title 1">
            <a:extLst>
              <a:ext uri="{FF2B5EF4-FFF2-40B4-BE49-F238E27FC236}">
                <a16:creationId xmlns:a16="http://schemas.microsoft.com/office/drawing/2014/main" id="{2F0D13EB-4138-42D5-9AB0-286E979538CE}"/>
              </a:ext>
            </a:extLst>
          </p:cNvPr>
          <p:cNvSpPr txBox="1">
            <a:spLocks/>
          </p:cNvSpPr>
          <p:nvPr/>
        </p:nvSpPr>
        <p:spPr>
          <a:xfrm>
            <a:off x="1829155" y="0"/>
            <a:ext cx="8442877" cy="632482"/>
          </a:xfrm>
          <a:prstGeom prst="rect">
            <a:avLst/>
          </a:prstGeom>
          <a:solidFill>
            <a:srgbClr val="0000FF"/>
          </a:solidFill>
          <a:ln>
            <a:solidFill>
              <a:schemeClr val="tx1"/>
            </a:solidFill>
          </a:ln>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800" b="1" dirty="0">
                <a:solidFill>
                  <a:schemeClr val="bg1"/>
                </a:solidFill>
              </a:rPr>
              <a:t>Data Strategy POC Roadmap</a:t>
            </a:r>
          </a:p>
        </p:txBody>
      </p:sp>
      <p:pic>
        <p:nvPicPr>
          <p:cNvPr id="21" name="Graphic 9" descr="Bar graph with upward trend with solid fill">
            <a:extLst>
              <a:ext uri="{FF2B5EF4-FFF2-40B4-BE49-F238E27FC236}">
                <a16:creationId xmlns:a16="http://schemas.microsoft.com/office/drawing/2014/main" id="{EA57F8CF-9C69-A1B9-3BD0-86EFBCC919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6346" y="9882"/>
            <a:ext cx="850134" cy="6717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TextBox 21">
            <a:extLst>
              <a:ext uri="{FF2B5EF4-FFF2-40B4-BE49-F238E27FC236}">
                <a16:creationId xmlns:a16="http://schemas.microsoft.com/office/drawing/2014/main" id="{B7158577-40D7-014D-70F7-280429DB5D54}"/>
              </a:ext>
            </a:extLst>
          </p:cNvPr>
          <p:cNvSpPr txBox="1"/>
          <p:nvPr/>
        </p:nvSpPr>
        <p:spPr>
          <a:xfrm>
            <a:off x="4245732" y="3678916"/>
            <a:ext cx="1753516" cy="127727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a:latin typeface="Calibri"/>
              </a:rPr>
              <a:t>Prep. Performance Test.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Conduct</a:t>
            </a:r>
            <a:r>
              <a:rPr lang="fr-FR" sz="1100" b="1" dirty="0">
                <a:latin typeface="Calibri"/>
              </a:rPr>
              <a:t> Performance Test  on Matching SQL server (</a:t>
            </a:r>
            <a:r>
              <a:rPr lang="fr-FR" sz="1100" b="1" dirty="0" err="1">
                <a:latin typeface="Calibri"/>
              </a:rPr>
              <a:t>may</a:t>
            </a:r>
            <a:r>
              <a:rPr lang="fr-FR" sz="1100" b="1" dirty="0">
                <a:latin typeface="Calibri"/>
              </a:rPr>
              <a:t> </a:t>
            </a:r>
            <a:r>
              <a:rPr lang="fr-FR" sz="1100" b="1" dirty="0" err="1">
                <a:latin typeface="Calibri"/>
              </a:rPr>
              <a:t>be</a:t>
            </a:r>
            <a:r>
              <a:rPr lang="fr-FR" sz="1100" b="1" dirty="0">
                <a:latin typeface="Calibri"/>
              </a:rPr>
              <a:t> IT) and Mongo environnements</a:t>
            </a:r>
          </a:p>
        </p:txBody>
      </p:sp>
      <p:sp>
        <p:nvSpPr>
          <p:cNvPr id="23" name="TextBox 22">
            <a:extLst>
              <a:ext uri="{FF2B5EF4-FFF2-40B4-BE49-F238E27FC236}">
                <a16:creationId xmlns:a16="http://schemas.microsoft.com/office/drawing/2014/main" id="{46A9B391-CE53-63BD-4157-B15D5118BE88}"/>
              </a:ext>
            </a:extLst>
          </p:cNvPr>
          <p:cNvSpPr txBox="1"/>
          <p:nvPr/>
        </p:nvSpPr>
        <p:spPr>
          <a:xfrm>
            <a:off x="4058894" y="1636628"/>
            <a:ext cx="56938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12-Jun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4" name="TextBox 23">
            <a:extLst>
              <a:ext uri="{FF2B5EF4-FFF2-40B4-BE49-F238E27FC236}">
                <a16:creationId xmlns:a16="http://schemas.microsoft.com/office/drawing/2014/main" id="{EB2C511B-A845-D3CB-3F7C-43C831B73CE8}"/>
              </a:ext>
            </a:extLst>
          </p:cNvPr>
          <p:cNvSpPr txBox="1"/>
          <p:nvPr/>
        </p:nvSpPr>
        <p:spPr>
          <a:xfrm>
            <a:off x="5785938" y="1621295"/>
            <a:ext cx="5293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25-Jul</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5" name="TextBox 24">
            <a:extLst>
              <a:ext uri="{FF2B5EF4-FFF2-40B4-BE49-F238E27FC236}">
                <a16:creationId xmlns:a16="http://schemas.microsoft.com/office/drawing/2014/main" id="{D0C40988-3283-5466-6548-54B1EFFAB319}"/>
              </a:ext>
            </a:extLst>
          </p:cNvPr>
          <p:cNvSpPr txBox="1"/>
          <p:nvPr/>
        </p:nvSpPr>
        <p:spPr>
          <a:xfrm>
            <a:off x="6836777" y="1932576"/>
            <a:ext cx="5293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24-Jul</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6" name="TextBox 25">
            <a:extLst>
              <a:ext uri="{FF2B5EF4-FFF2-40B4-BE49-F238E27FC236}">
                <a16:creationId xmlns:a16="http://schemas.microsoft.com/office/drawing/2014/main" id="{FCE950F0-2AA6-50B8-56F1-DCB2D25C665F}"/>
              </a:ext>
            </a:extLst>
          </p:cNvPr>
          <p:cNvSpPr txBox="1"/>
          <p:nvPr/>
        </p:nvSpPr>
        <p:spPr>
          <a:xfrm>
            <a:off x="7989367" y="1932576"/>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11-Aug</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7" name="TextBox 26">
            <a:extLst>
              <a:ext uri="{FF2B5EF4-FFF2-40B4-BE49-F238E27FC236}">
                <a16:creationId xmlns:a16="http://schemas.microsoft.com/office/drawing/2014/main" id="{2F0E8E45-62D9-62BD-E818-1D1C83106327}"/>
              </a:ext>
            </a:extLst>
          </p:cNvPr>
          <p:cNvSpPr txBox="1"/>
          <p:nvPr/>
        </p:nvSpPr>
        <p:spPr>
          <a:xfrm>
            <a:off x="8558870" y="1932576"/>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14-Aug</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8" name="TextBox 27">
            <a:extLst>
              <a:ext uri="{FF2B5EF4-FFF2-40B4-BE49-F238E27FC236}">
                <a16:creationId xmlns:a16="http://schemas.microsoft.com/office/drawing/2014/main" id="{0FB79A83-688C-A01B-1A9B-822EEFED532A}"/>
              </a:ext>
            </a:extLst>
          </p:cNvPr>
          <p:cNvSpPr txBox="1"/>
          <p:nvPr/>
        </p:nvSpPr>
        <p:spPr>
          <a:xfrm>
            <a:off x="9728217" y="1932576"/>
            <a:ext cx="5132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8-Sep</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9" name="TextBox 28">
            <a:extLst>
              <a:ext uri="{FF2B5EF4-FFF2-40B4-BE49-F238E27FC236}">
                <a16:creationId xmlns:a16="http://schemas.microsoft.com/office/drawing/2014/main" id="{94C734A0-386C-4D31-3288-5DC6AB133191}"/>
              </a:ext>
            </a:extLst>
          </p:cNvPr>
          <p:cNvSpPr txBox="1"/>
          <p:nvPr/>
        </p:nvSpPr>
        <p:spPr>
          <a:xfrm>
            <a:off x="10359106" y="1932576"/>
            <a:ext cx="2503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FF0000"/>
                </a:solidFill>
                <a:latin typeface="Calibri"/>
              </a:rPr>
              <a:t>?</a:t>
            </a:r>
            <a:endParaRPr kumimoji="0" lang="en-US" sz="11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5B22FE92-4AA8-6905-9E3E-5262F16833C4}"/>
              </a:ext>
            </a:extLst>
          </p:cNvPr>
          <p:cNvSpPr txBox="1"/>
          <p:nvPr/>
        </p:nvSpPr>
        <p:spPr>
          <a:xfrm>
            <a:off x="11524405" y="1932576"/>
            <a:ext cx="2503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FF0000"/>
                </a:solidFill>
                <a:latin typeface="Calibri"/>
              </a:rPr>
              <a:t>?</a:t>
            </a:r>
            <a:endParaRPr kumimoji="0" lang="en-US" sz="11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FD08C3F4-9657-AB4B-B6C6-0ADA2713C01E}"/>
              </a:ext>
            </a:extLst>
          </p:cNvPr>
          <p:cNvSpPr txBox="1"/>
          <p:nvPr/>
        </p:nvSpPr>
        <p:spPr>
          <a:xfrm>
            <a:off x="6996885" y="3270352"/>
            <a:ext cx="1613453" cy="144655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Internal</a:t>
            </a:r>
            <a:r>
              <a:rPr lang="fr-FR" sz="1100" b="1" dirty="0">
                <a:latin typeface="Calibri"/>
              </a:rPr>
              <a:t> </a:t>
            </a:r>
            <a:r>
              <a:rPr lang="fr-FR" sz="1100" b="1" dirty="0" err="1">
                <a:latin typeface="Calibri"/>
              </a:rPr>
              <a:t>Reporting</a:t>
            </a:r>
            <a:r>
              <a:rPr lang="fr-FR" sz="1100" b="1" dirty="0">
                <a:latin typeface="Calibri"/>
              </a:rPr>
              <a:t>/ </a:t>
            </a:r>
            <a:r>
              <a:rPr lang="fr-FR" sz="1100" b="1" dirty="0" err="1">
                <a:latin typeface="Calibri"/>
              </a:rPr>
              <a:t>Dashboards</a:t>
            </a:r>
            <a:r>
              <a:rPr lang="fr-FR" sz="1100" b="1" dirty="0">
                <a:latin typeface="Calibri"/>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External</a:t>
            </a:r>
            <a:r>
              <a:rPr lang="fr-FR" sz="1100" b="1" dirty="0">
                <a:latin typeface="Calibri"/>
              </a:rPr>
              <a:t> Reporting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fr-FR" sz="1100" b="1" i="0" u="none" strike="noStrike" kern="1200" cap="none" spc="0" normalizeH="0" baseline="0" noProof="0" dirty="0" err="1">
                <a:ln>
                  <a:noFill/>
                </a:ln>
                <a:effectLst/>
                <a:uLnTx/>
                <a:uFillTx/>
                <a:latin typeface="Calibri"/>
                <a:ea typeface="+mn-ea"/>
                <a:cs typeface="+mn-cs"/>
              </a:rPr>
              <a:t>Integration</a:t>
            </a:r>
            <a:r>
              <a:rPr kumimoji="0" lang="fr-FR" sz="1100" b="1" i="0" u="none" strike="noStrike" kern="1200" cap="none" spc="0" normalizeH="0" baseline="0" noProof="0" dirty="0">
                <a:ln>
                  <a:noFill/>
                </a:ln>
                <a:effectLst/>
                <a:uLnTx/>
                <a:uFillTx/>
                <a:latin typeface="Calibri"/>
                <a:ea typeface="+mn-ea"/>
                <a:cs typeface="+mn-cs"/>
              </a:rPr>
              <a:t> </a:t>
            </a:r>
            <a:r>
              <a:rPr kumimoji="0" lang="fr-FR" sz="1100" b="1" i="0" u="none" strike="noStrike" kern="1200" cap="none" spc="0" normalizeH="0" baseline="0" noProof="0" dirty="0" err="1">
                <a:ln>
                  <a:noFill/>
                </a:ln>
                <a:effectLst/>
                <a:uLnTx/>
                <a:uFillTx/>
                <a:latin typeface="Calibri"/>
                <a:ea typeface="+mn-ea"/>
                <a:cs typeface="+mn-cs"/>
              </a:rPr>
              <a:t>with</a:t>
            </a:r>
            <a:r>
              <a:rPr kumimoji="0" lang="fr-FR" sz="1100" b="1" i="0" u="none" strike="noStrike" kern="1200" cap="none" spc="0" normalizeH="0" baseline="0" noProof="0" dirty="0">
                <a:ln>
                  <a:noFill/>
                </a:ln>
                <a:effectLst/>
                <a:uLnTx/>
                <a:uFillTx/>
                <a:latin typeface="Calibri"/>
                <a:ea typeface="+mn-ea"/>
                <a:cs typeface="+mn-cs"/>
              </a:rPr>
              <a:t> data Platform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Stored</a:t>
            </a:r>
            <a:r>
              <a:rPr lang="fr-FR" sz="1100" b="1" dirty="0">
                <a:latin typeface="Calibri"/>
              </a:rPr>
              <a:t> Procedures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1200" cap="none" spc="0" normalizeH="0" baseline="0" noProof="0" dirty="0">
                <a:ln>
                  <a:noFill/>
                </a:ln>
                <a:solidFill>
                  <a:srgbClr val="FF0000"/>
                </a:solidFill>
                <a:effectLst/>
                <a:uLnTx/>
                <a:uFillTx/>
                <a:latin typeface="Calibri"/>
                <a:ea typeface="+mn-ea"/>
                <a:cs typeface="+mn-cs"/>
              </a:rPr>
              <a:t>Querying multiple databases/ DB Links</a:t>
            </a:r>
          </a:p>
        </p:txBody>
      </p:sp>
      <p:sp>
        <p:nvSpPr>
          <p:cNvPr id="32" name="TextBox 31">
            <a:extLst>
              <a:ext uri="{FF2B5EF4-FFF2-40B4-BE49-F238E27FC236}">
                <a16:creationId xmlns:a16="http://schemas.microsoft.com/office/drawing/2014/main" id="{ED6211CC-CE41-51C0-9EA5-B78F3534471C}"/>
              </a:ext>
            </a:extLst>
          </p:cNvPr>
          <p:cNvSpPr txBox="1"/>
          <p:nvPr/>
        </p:nvSpPr>
        <p:spPr>
          <a:xfrm>
            <a:off x="8713071" y="3270352"/>
            <a:ext cx="1613453" cy="769441"/>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fr-FR" sz="1100" b="1" dirty="0">
                <a:latin typeface="Calibri"/>
              </a:rPr>
              <a:t>Data Archival  </a:t>
            </a:r>
            <a:r>
              <a:rPr lang="en-US" sz="1100" b="1" dirty="0">
                <a:latin typeface="Calibri"/>
              </a:rPr>
              <a:t>Recover Instances  </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1100" b="1" dirty="0">
                <a:latin typeface="Calibri"/>
              </a:rPr>
              <a:t>from Archive data</a:t>
            </a:r>
            <a:endParaRPr lang="fr-FR" sz="1100" b="1" dirty="0">
              <a:latin typeface="Calibri"/>
            </a:endParaRPr>
          </a:p>
          <a:p>
            <a:pPr marR="0" lvl="0" algn="l" defTabSz="914400" rtl="0" eaLnBrk="1" fontAlgn="auto" latinLnBrk="0" hangingPunct="1">
              <a:lnSpc>
                <a:spcPct val="100000"/>
              </a:lnSpc>
              <a:spcBef>
                <a:spcPts val="0"/>
              </a:spcBef>
              <a:spcAft>
                <a:spcPts val="0"/>
              </a:spcAft>
              <a:buClrTx/>
              <a:buSzTx/>
              <a:tabLst/>
              <a:defRPr/>
            </a:pPr>
            <a:endParaRPr kumimoji="0" lang="en-US" sz="1100" b="1" i="0" u="none" strike="noStrike" kern="1200" cap="none" spc="0" normalizeH="0" baseline="0" noProof="0" dirty="0">
              <a:ln>
                <a:noFill/>
              </a:ln>
              <a:effectLst/>
              <a:uLnTx/>
              <a:uFillTx/>
              <a:latin typeface="Calibri"/>
              <a:ea typeface="+mn-ea"/>
              <a:cs typeface="+mn-cs"/>
            </a:endParaRPr>
          </a:p>
        </p:txBody>
      </p:sp>
      <p:sp>
        <p:nvSpPr>
          <p:cNvPr id="3" name="TextBox 2">
            <a:extLst>
              <a:ext uri="{FF2B5EF4-FFF2-40B4-BE49-F238E27FC236}">
                <a16:creationId xmlns:a16="http://schemas.microsoft.com/office/drawing/2014/main" id="{951A73E9-47FB-C15A-B3BD-E7F7B0E4DCB1}"/>
              </a:ext>
            </a:extLst>
          </p:cNvPr>
          <p:cNvSpPr txBox="1"/>
          <p:nvPr/>
        </p:nvSpPr>
        <p:spPr>
          <a:xfrm>
            <a:off x="3919963" y="5106161"/>
            <a:ext cx="2947055" cy="13849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FF"/>
            </a:solidFill>
          </a:ln>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fr-FR" sz="1400" b="1" u="sng" dirty="0">
                <a:latin typeface="Calibri"/>
              </a:rPr>
              <a:t>Share </a:t>
            </a:r>
            <a:r>
              <a:rPr lang="fr-FR" sz="1400" b="1" u="sng" dirty="0" err="1">
                <a:latin typeface="Calibri"/>
              </a:rPr>
              <a:t>Analysis</a:t>
            </a:r>
            <a:endParaRPr lang="fr-FR" sz="1400" b="1" u="sng" dirty="0">
              <a:latin typeface="Calibri"/>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400" b="1" dirty="0" err="1">
                <a:latin typeface="Calibri"/>
              </a:rPr>
              <a:t>Build</a:t>
            </a:r>
            <a:r>
              <a:rPr lang="fr-FR" sz="1400" b="1" dirty="0">
                <a:latin typeface="Calibri"/>
              </a:rPr>
              <a:t> Report </a:t>
            </a:r>
            <a:r>
              <a:rPr lang="fr-FR" sz="1400" b="1" dirty="0" err="1">
                <a:latin typeface="Calibri"/>
              </a:rPr>
              <a:t>showing</a:t>
            </a:r>
            <a:endParaRPr lang="fr-FR" sz="1400" b="1" dirty="0">
              <a:latin typeface="Calibri"/>
            </a:endParaRPr>
          </a:p>
          <a:p>
            <a:pPr marL="685800" lvl="1" indent="-228600">
              <a:buFont typeface="+mj-lt"/>
              <a:buAutoNum type="arabicPeriod"/>
              <a:defRPr/>
            </a:pPr>
            <a:r>
              <a:rPr lang="fr-FR" sz="1400" b="1" dirty="0">
                <a:latin typeface="Calibri"/>
              </a:rPr>
              <a:t>Performance </a:t>
            </a:r>
            <a:r>
              <a:rPr lang="fr-FR" sz="1400" b="1" dirty="0" err="1">
                <a:latin typeface="Calibri"/>
              </a:rPr>
              <a:t>Improments</a:t>
            </a:r>
            <a:endParaRPr lang="fr-FR" sz="1400" b="1" dirty="0">
              <a:latin typeface="Calibri"/>
            </a:endParaRPr>
          </a:p>
          <a:p>
            <a:pPr marL="685800" lvl="1" indent="-228600">
              <a:buFont typeface="+mj-lt"/>
              <a:buAutoNum type="arabicPeriod"/>
              <a:defRPr/>
            </a:pPr>
            <a:r>
              <a:rPr lang="fr-FR" sz="1400" b="1" dirty="0" err="1">
                <a:latin typeface="Calibri"/>
              </a:rPr>
              <a:t>Development</a:t>
            </a:r>
            <a:r>
              <a:rPr lang="fr-FR" sz="1400" b="1" dirty="0">
                <a:latin typeface="Calibri"/>
              </a:rPr>
              <a:t> </a:t>
            </a:r>
            <a:r>
              <a:rPr lang="fr-FR" sz="1400" b="1" dirty="0" err="1">
                <a:latin typeface="Calibri"/>
              </a:rPr>
              <a:t>cost</a:t>
            </a:r>
            <a:r>
              <a:rPr lang="fr-FR" sz="1400" b="1" dirty="0">
                <a:latin typeface="Calibri"/>
              </a:rPr>
              <a:t> </a:t>
            </a:r>
            <a:r>
              <a:rPr lang="fr-FR" sz="1400" b="1" dirty="0" err="1">
                <a:latin typeface="Calibri"/>
              </a:rPr>
              <a:t>savings</a:t>
            </a:r>
            <a:r>
              <a:rPr lang="fr-FR" sz="1400" b="1" dirty="0">
                <a:latin typeface="Calibri"/>
              </a:rPr>
              <a:t>   </a:t>
            </a:r>
          </a:p>
          <a:p>
            <a:pPr marL="228600" indent="-228600">
              <a:buFont typeface="+mj-lt"/>
              <a:buAutoNum type="arabicPeriod"/>
              <a:defRPr/>
            </a:pPr>
            <a:r>
              <a:rPr lang="fr-FR" sz="1400" b="1" dirty="0">
                <a:latin typeface="Calibri"/>
              </a:rPr>
              <a:t>Share </a:t>
            </a:r>
            <a:r>
              <a:rPr lang="fr-FR" sz="1400" b="1" dirty="0" err="1">
                <a:latin typeface="Calibri"/>
              </a:rPr>
              <a:t>results</a:t>
            </a:r>
            <a:r>
              <a:rPr lang="fr-FR" sz="1400" b="1" dirty="0">
                <a:latin typeface="Calibri"/>
              </a:rPr>
              <a:t> </a:t>
            </a:r>
            <a:r>
              <a:rPr lang="fr-FR" sz="1400" b="1" dirty="0" err="1">
                <a:latin typeface="Calibri"/>
              </a:rPr>
              <a:t>with</a:t>
            </a:r>
            <a:r>
              <a:rPr lang="fr-FR" sz="1400" b="1" dirty="0">
                <a:latin typeface="Calibri"/>
              </a:rPr>
              <a:t> App teams and </a:t>
            </a:r>
            <a:r>
              <a:rPr lang="fr-FR" sz="1400" b="1" dirty="0" err="1">
                <a:latin typeface="Calibri"/>
              </a:rPr>
              <a:t>conduct</a:t>
            </a:r>
            <a:r>
              <a:rPr lang="fr-FR" sz="1400" b="1" dirty="0">
                <a:latin typeface="Calibri"/>
              </a:rPr>
              <a:t> demos  </a:t>
            </a:r>
            <a:endParaRPr kumimoji="0" lang="en-US" sz="1400" b="1" i="0" u="none" strike="noStrike" kern="1200" cap="none" spc="0" normalizeH="0" baseline="0" noProof="0" dirty="0">
              <a:ln>
                <a:noFill/>
              </a:ln>
              <a:effectLst/>
              <a:uLnTx/>
              <a:uFillTx/>
              <a:latin typeface="Calibri"/>
              <a:ea typeface="+mn-ea"/>
              <a:cs typeface="+mn-cs"/>
            </a:endParaRPr>
          </a:p>
        </p:txBody>
      </p:sp>
      <p:sp>
        <p:nvSpPr>
          <p:cNvPr id="4" name="Rectangle 3">
            <a:extLst>
              <a:ext uri="{FF2B5EF4-FFF2-40B4-BE49-F238E27FC236}">
                <a16:creationId xmlns:a16="http://schemas.microsoft.com/office/drawing/2014/main" id="{80F74C27-E209-0F95-DF88-74EE8DD41897}"/>
              </a:ext>
            </a:extLst>
          </p:cNvPr>
          <p:cNvSpPr/>
          <p:nvPr/>
        </p:nvSpPr>
        <p:spPr>
          <a:xfrm>
            <a:off x="3919963" y="1293780"/>
            <a:ext cx="2947056" cy="5194570"/>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9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Next Steps: Get Enterprise Architecture Approval</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a:bodyPr>
          <a:lstStyle/>
          <a:p>
            <a:pPr algn="l" rtl="0" fontAlgn="base">
              <a:buFont typeface="+mj-lt"/>
              <a:buAutoNum type="arabicPeriod"/>
            </a:pPr>
            <a:r>
              <a:rPr lang="en-US" sz="1600" b="0" i="0" dirty="0">
                <a:solidFill>
                  <a:srgbClr val="000000"/>
                </a:solidFill>
                <a:effectLst/>
                <a:latin typeface="Calibri" panose="020F0502020204030204" pitchFamily="34" charset="0"/>
              </a:rPr>
              <a:t>Approval to use Mongo as DB for BAW applications:</a:t>
            </a:r>
          </a:p>
          <a:p>
            <a:pPr lvl="1" fontAlgn="base">
              <a:buFont typeface="+mj-lt"/>
              <a:buAutoNum type="arabicPeriod"/>
            </a:pPr>
            <a:r>
              <a:rPr lang="en-US" sz="1200" b="0" i="0" dirty="0">
                <a:solidFill>
                  <a:srgbClr val="000000"/>
                </a:solidFill>
                <a:effectLst/>
                <a:latin typeface="Calibri" panose="020F0502020204030204" pitchFamily="34" charset="0"/>
              </a:rPr>
              <a:t>MongoDB Prod already exists supported by internal team, being used by apps, so no additional work needed from MongoDB product approval perspective. </a:t>
            </a:r>
          </a:p>
          <a:p>
            <a:pPr lvl="1" fontAlgn="base">
              <a:buFont typeface="+mj-lt"/>
              <a:buAutoNum type="arabicPeriod"/>
            </a:pPr>
            <a:r>
              <a:rPr lang="en-US" sz="1200" b="0" i="0" dirty="0">
                <a:solidFill>
                  <a:srgbClr val="000000"/>
                </a:solidFill>
                <a:effectLst/>
                <a:latin typeface="Calibri" panose="020F0502020204030204" pitchFamily="34" charset="0"/>
              </a:rPr>
              <a:t>If we cannot go through UDAIP (Consolidated Platform) which includes Cassandra (If not no SQL DB Cassandra, then relational DBs SQL server or Postgres), Kafka, ELZ, CDI Pipeline, Offline 360 then state why MongoDB is the right database to use for our BAW application.  </a:t>
            </a:r>
          </a:p>
          <a:p>
            <a:pPr algn="l" rtl="0" fontAlgn="base">
              <a:buFont typeface="+mj-lt"/>
              <a:buAutoNum type="arabicPeriod"/>
            </a:pPr>
            <a:r>
              <a:rPr lang="en-US" sz="1600" b="0" i="0" dirty="0">
                <a:solidFill>
                  <a:srgbClr val="000000"/>
                </a:solidFill>
                <a:effectLst/>
                <a:latin typeface="Calibri" panose="020F0502020204030204" pitchFamily="34" charset="0"/>
              </a:rPr>
              <a:t>ELZ – Data at rest for Reporting. We need to connect MongoDB to ELZ to inject data for reporting. EOD or after certain period, activity will go to ELZ using Kafka topics and that can be done without Cassandra. </a:t>
            </a:r>
          </a:p>
          <a:p>
            <a:pPr algn="l" rtl="0" fontAlgn="base">
              <a:buFont typeface="+mj-lt"/>
              <a:buAutoNum type="arabicPeriod"/>
            </a:pPr>
            <a:r>
              <a:rPr lang="en-US" sz="1600" b="0" i="0" dirty="0" err="1">
                <a:solidFill>
                  <a:srgbClr val="000000"/>
                </a:solidFill>
                <a:effectLst/>
                <a:latin typeface="Calibri" panose="020F0502020204030204" pitchFamily="34" charset="0"/>
              </a:rPr>
              <a:t>Awais</a:t>
            </a:r>
            <a:r>
              <a:rPr lang="en-US" sz="1600" b="0" i="0" dirty="0">
                <a:solidFill>
                  <a:srgbClr val="000000"/>
                </a:solidFill>
                <a:effectLst/>
                <a:latin typeface="Calibri" panose="020F0502020204030204" pitchFamily="34" charset="0"/>
              </a:rPr>
              <a:t> and Rosha to Provide - Description of Use Case why we need to use MongoDB as primary database for Data in transit to Shiva. </a:t>
            </a:r>
          </a:p>
          <a:p>
            <a:pPr algn="l" rtl="0" fontAlgn="base">
              <a:buFont typeface="+mj-lt"/>
              <a:buAutoNum type="arabicPeriod"/>
            </a:pPr>
            <a:r>
              <a:rPr lang="en-US" sz="1600" b="0" i="0" dirty="0">
                <a:solidFill>
                  <a:srgbClr val="000000"/>
                </a:solidFill>
                <a:effectLst/>
                <a:latin typeface="Calibri" panose="020F0502020204030204" pitchFamily="34" charset="0"/>
              </a:rPr>
              <a:t>As per </a:t>
            </a:r>
            <a:r>
              <a:rPr lang="en-US" sz="1600" b="0" i="0" dirty="0" err="1">
                <a:solidFill>
                  <a:srgbClr val="000000"/>
                </a:solidFill>
                <a:effectLst/>
                <a:latin typeface="Calibri" panose="020F0502020204030204" pitchFamily="34" charset="0"/>
              </a:rPr>
              <a:t>Subhodip</a:t>
            </a:r>
            <a:r>
              <a:rPr lang="en-US" sz="1600" b="0" i="0" dirty="0">
                <a:solidFill>
                  <a:srgbClr val="000000"/>
                </a:solidFill>
                <a:effectLst/>
                <a:latin typeface="Calibri" panose="020F0502020204030204" pitchFamily="34" charset="0"/>
              </a:rPr>
              <a:t> – We have to contact </a:t>
            </a:r>
            <a:r>
              <a:rPr lang="en-US" sz="1600" b="0" i="0" dirty="0">
                <a:solidFill>
                  <a:srgbClr val="000000"/>
                </a:solidFill>
                <a:effectLst/>
                <a:latin typeface="Calibri" panose="020F0502020204030204" pitchFamily="34" charset="0"/>
                <a:hlinkClick r:id="rId2"/>
              </a:rPr>
              <a:t>Gillingham, Matthew P</a:t>
            </a:r>
            <a:r>
              <a:rPr lang="en-US" sz="1600" b="0" i="0" dirty="0">
                <a:solidFill>
                  <a:srgbClr val="000000"/>
                </a:solidFill>
                <a:effectLst/>
                <a:latin typeface="Calibri" panose="020F0502020204030204" pitchFamily="34" charset="0"/>
              </a:rPr>
              <a:t> and Jagannath, Venkata K from Enterprise Data Architecture, for MongoDB Approval. Shiva will help us here. </a:t>
            </a:r>
          </a:p>
          <a:p>
            <a:pPr algn="l" rtl="0" fontAlgn="base">
              <a:buFont typeface="+mj-lt"/>
              <a:buAutoNum type="arabicPeriod"/>
            </a:pPr>
            <a:r>
              <a:rPr lang="en-US" sz="1600" b="0" i="0" dirty="0" err="1">
                <a:solidFill>
                  <a:srgbClr val="000000"/>
                </a:solidFill>
                <a:effectLst/>
                <a:latin typeface="Calibri" panose="020F0502020204030204" pitchFamily="34" charset="0"/>
              </a:rPr>
              <a:t>Subhodip</a:t>
            </a:r>
            <a:r>
              <a:rPr lang="en-US" sz="1600" b="0" i="0" dirty="0">
                <a:solidFill>
                  <a:srgbClr val="000000"/>
                </a:solidFill>
                <a:effectLst/>
                <a:latin typeface="Calibri" panose="020F0502020204030204" pitchFamily="34" charset="0"/>
              </a:rPr>
              <a:t> has provided our L4 Enterprise Architect (</a:t>
            </a:r>
            <a:r>
              <a:rPr lang="en-US" sz="1600" b="0" i="0" dirty="0" err="1">
                <a:solidFill>
                  <a:srgbClr val="000000"/>
                </a:solidFill>
                <a:effectLst/>
                <a:latin typeface="Calibri" panose="020F0502020204030204" pitchFamily="34" charset="0"/>
              </a:rPr>
              <a:t>Thejaswi</a:t>
            </a:r>
            <a:r>
              <a:rPr lang="en-US" sz="1600" b="0" i="0" dirty="0">
                <a:solidFill>
                  <a:srgbClr val="000000"/>
                </a:solidFill>
                <a:effectLst/>
                <a:latin typeface="Calibri" panose="020F0502020204030204" pitchFamily="34" charset="0"/>
              </a:rPr>
              <a:t> </a:t>
            </a:r>
            <a:r>
              <a:rPr lang="en-US" sz="1600" b="0" i="0" dirty="0" err="1">
                <a:solidFill>
                  <a:srgbClr val="000000"/>
                </a:solidFill>
                <a:effectLst/>
                <a:latin typeface="Calibri" panose="020F0502020204030204" pitchFamily="34" charset="0"/>
              </a:rPr>
              <a:t>Urs</a:t>
            </a:r>
            <a:r>
              <a:rPr lang="en-US" sz="1600" b="0" i="0" dirty="0">
                <a:solidFill>
                  <a:srgbClr val="000000"/>
                </a:solidFill>
                <a:effectLst/>
                <a:latin typeface="Calibri" panose="020F0502020204030204" pitchFamily="34" charset="0"/>
              </a:rPr>
              <a:t> and Prasad </a:t>
            </a:r>
            <a:r>
              <a:rPr lang="en-US" sz="1600" b="0" i="0" dirty="0" err="1">
                <a:solidFill>
                  <a:srgbClr val="000000"/>
                </a:solidFill>
                <a:effectLst/>
                <a:latin typeface="Calibri" panose="020F0502020204030204" pitchFamily="34" charset="0"/>
              </a:rPr>
              <a:t>Vallabhaneni</a:t>
            </a:r>
            <a:r>
              <a:rPr lang="en-US" sz="1600" b="0" i="0" dirty="0">
                <a:solidFill>
                  <a:srgbClr val="000000"/>
                </a:solidFill>
                <a:effectLst/>
                <a:latin typeface="Calibri" panose="020F0502020204030204" pitchFamily="34" charset="0"/>
              </a:rPr>
              <a:t>) to get additional support for Approval process with Mathew's group </a:t>
            </a:r>
          </a:p>
          <a:p>
            <a:pPr algn="l" rtl="0" fontAlgn="base">
              <a:buFont typeface="+mj-lt"/>
              <a:buAutoNum type="arabicPeriod"/>
            </a:pPr>
            <a:r>
              <a:rPr lang="en-US" sz="1600" b="0" i="0" dirty="0">
                <a:solidFill>
                  <a:srgbClr val="000000"/>
                </a:solidFill>
                <a:effectLst/>
                <a:latin typeface="Calibri" panose="020F0502020204030204" pitchFamily="34" charset="0"/>
              </a:rPr>
              <a:t>Kalyan Tappa is CDA from Matt’s team</a:t>
            </a:r>
          </a:p>
          <a:p>
            <a:pPr algn="l" rtl="0" fontAlgn="base">
              <a:buFont typeface="+mj-lt"/>
              <a:buAutoNum type="arabicPeriod"/>
            </a:pPr>
            <a:r>
              <a:rPr lang="en-US" sz="1600" b="0" i="0" dirty="0">
                <a:solidFill>
                  <a:srgbClr val="000000"/>
                </a:solidFill>
                <a:effectLst/>
                <a:latin typeface="Calibri" panose="020F0502020204030204" pitchFamily="34" charset="0"/>
              </a:rPr>
              <a:t>ATLAS (Mongo DB platform as a service) is not an approved platform. </a:t>
            </a:r>
          </a:p>
        </p:txBody>
      </p:sp>
    </p:spTree>
    <p:extLst>
      <p:ext uri="{BB962C8B-B14F-4D97-AF65-F5344CB8AC3E}">
        <p14:creationId xmlns:p14="http://schemas.microsoft.com/office/powerpoint/2010/main" val="3572231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Next Steps: Evaluating USB MongoDB Infrastructure Setup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fontScale="77500" lnSpcReduction="20000"/>
          </a:bodyPr>
          <a:lstStyle/>
          <a:p>
            <a:pPr algn="l" rtl="0" fontAlgn="base">
              <a:buFont typeface="+mj-lt"/>
              <a:buAutoNum type="arabicPeriod"/>
            </a:pPr>
            <a:r>
              <a:rPr lang="en-US" sz="1800" b="0" i="0" dirty="0">
                <a:solidFill>
                  <a:srgbClr val="000000"/>
                </a:solidFill>
                <a:effectLst/>
                <a:latin typeface="Calibri" panose="020F0502020204030204" pitchFamily="34" charset="0"/>
              </a:rPr>
              <a:t>For MongoDB – For PROD env. we will have two Data Centers, three nodes in one data center and two nodes in another data center. </a:t>
            </a:r>
          </a:p>
          <a:p>
            <a:pPr lvl="1" fontAlgn="base">
              <a:buFont typeface="+mj-lt"/>
              <a:buAutoNum type="arabicPeriod"/>
            </a:pPr>
            <a:r>
              <a:rPr lang="en-US" sz="1400" b="0" i="0" dirty="0">
                <a:solidFill>
                  <a:srgbClr val="000000"/>
                </a:solidFill>
                <a:effectLst/>
                <a:latin typeface="Calibri" panose="020F0502020204030204" pitchFamily="34" charset="0"/>
              </a:rPr>
              <a:t>Recommendation is to setup minimum 5 nodes (3 in OBC and 2 in CBC). </a:t>
            </a:r>
          </a:p>
          <a:p>
            <a:pPr lvl="1" fontAlgn="base">
              <a:buFont typeface="+mj-lt"/>
              <a:buAutoNum type="arabicPeriod"/>
            </a:pPr>
            <a:r>
              <a:rPr lang="en-US" sz="1400" b="0" i="0" dirty="0">
                <a:solidFill>
                  <a:srgbClr val="000000"/>
                </a:solidFill>
                <a:effectLst/>
                <a:latin typeface="Calibri" panose="020F0502020204030204" pitchFamily="34" charset="0"/>
              </a:rPr>
              <a:t>Any 3 of the 5 should be satisfied if we set Majority read.  </a:t>
            </a:r>
          </a:p>
          <a:p>
            <a:pPr algn="l" rtl="0" fontAlgn="base">
              <a:buFont typeface="+mj-lt"/>
              <a:buAutoNum type="arabicPeriod"/>
            </a:pPr>
            <a:r>
              <a:rPr lang="en-US" sz="1800" b="0" i="0" dirty="0">
                <a:solidFill>
                  <a:srgbClr val="000000"/>
                </a:solidFill>
                <a:effectLst/>
                <a:latin typeface="Calibri" panose="020F0502020204030204" pitchFamily="34" charset="0"/>
              </a:rPr>
              <a:t>USB Mongo team will move one of their nodes out of 5 (Voting Node) to Azure down the road. </a:t>
            </a:r>
          </a:p>
          <a:p>
            <a:pPr algn="l" rtl="0" fontAlgn="base">
              <a:buFont typeface="+mj-lt"/>
              <a:buAutoNum type="arabicPeriod"/>
            </a:pPr>
            <a:r>
              <a:rPr lang="en-US" sz="1800" b="0" i="0" dirty="0">
                <a:solidFill>
                  <a:srgbClr val="000000"/>
                </a:solidFill>
                <a:effectLst/>
                <a:latin typeface="Calibri" panose="020F0502020204030204" pitchFamily="34" charset="0"/>
              </a:rPr>
              <a:t>One node will always be Primary and remaining are Secondary nodes. Primary applicant can Read/Write on Primary node to avoid consistency issue or read lag.  </a:t>
            </a:r>
          </a:p>
          <a:p>
            <a:pPr algn="l" rtl="0" fontAlgn="base">
              <a:buFont typeface="+mj-lt"/>
              <a:buAutoNum type="arabicPeriod"/>
            </a:pPr>
            <a:r>
              <a:rPr lang="en-US" sz="1800" b="0" i="0" dirty="0">
                <a:solidFill>
                  <a:srgbClr val="000000"/>
                </a:solidFill>
                <a:effectLst/>
                <a:latin typeface="Calibri" panose="020F0502020204030204" pitchFamily="34" charset="0"/>
              </a:rPr>
              <a:t>Production environment has one DR data center.  </a:t>
            </a:r>
          </a:p>
          <a:p>
            <a:pPr algn="l" rtl="0" fontAlgn="base">
              <a:buFont typeface="+mj-lt"/>
              <a:buAutoNum type="arabicPeriod"/>
            </a:pPr>
            <a:r>
              <a:rPr lang="en-US" sz="1800" b="0" i="0" dirty="0">
                <a:solidFill>
                  <a:srgbClr val="000000"/>
                </a:solidFill>
                <a:effectLst/>
                <a:latin typeface="Calibri" panose="020F0502020204030204" pitchFamily="34" charset="0"/>
              </a:rPr>
              <a:t>Primary performs Asynchronous update to all the secondary nodes within few milliseconds gap.  </a:t>
            </a:r>
          </a:p>
          <a:p>
            <a:pPr algn="l" rtl="0" fontAlgn="base">
              <a:buFont typeface="+mj-lt"/>
              <a:buAutoNum type="arabicPeriod"/>
            </a:pPr>
            <a:r>
              <a:rPr lang="en-US" sz="1800" b="0" i="0" dirty="0">
                <a:solidFill>
                  <a:srgbClr val="000000"/>
                </a:solidFill>
                <a:effectLst/>
                <a:latin typeface="Calibri" panose="020F0502020204030204" pitchFamily="34" charset="0"/>
              </a:rPr>
              <a:t> Other application/reports can read data from replica, we can control read to read majority to gain more consistency.  </a:t>
            </a:r>
          </a:p>
          <a:p>
            <a:pPr algn="l" rtl="0" fontAlgn="base">
              <a:buFont typeface="+mj-lt"/>
              <a:buAutoNum type="arabicPeriod"/>
            </a:pPr>
            <a:r>
              <a:rPr lang="en-US" sz="1800" b="0" i="0" dirty="0">
                <a:solidFill>
                  <a:srgbClr val="000000"/>
                </a:solidFill>
                <a:effectLst/>
                <a:latin typeface="Calibri" panose="020F0502020204030204" pitchFamily="34" charset="0"/>
              </a:rPr>
              <a:t>BL/Application team needs to pay for VMs/infrastructure if they want all nodes in Azure </a:t>
            </a:r>
          </a:p>
          <a:p>
            <a:pPr marL="0" indent="0" algn="l" rtl="0" fontAlgn="base">
              <a:buNone/>
            </a:pPr>
            <a:r>
              <a:rPr lang="en-US" sz="1800" b="0" i="0" dirty="0">
                <a:solidFill>
                  <a:srgbClr val="000000"/>
                </a:solidFill>
                <a:effectLst/>
                <a:latin typeface="Calibri" panose="020F0502020204030204" pitchFamily="34" charset="0"/>
              </a:rPr>
              <a:t> </a:t>
            </a:r>
            <a:endParaRPr lang="en-US" sz="1200" b="0" i="0" dirty="0">
              <a:solidFill>
                <a:srgbClr val="000000"/>
              </a:solidFill>
              <a:effectLst/>
              <a:latin typeface="Segoe UI" panose="020B0502040204020203" pitchFamily="34" charset="0"/>
            </a:endParaRPr>
          </a:p>
          <a:p>
            <a:pPr marL="0" indent="0" algn="l" rtl="0" fontAlgn="base">
              <a:buNone/>
            </a:pPr>
            <a:r>
              <a:rPr lang="en-US" sz="1800" b="0" i="0" u="sng" dirty="0">
                <a:solidFill>
                  <a:srgbClr val="000000"/>
                </a:solidFill>
                <a:effectLst/>
                <a:latin typeface="Calibri" panose="020F0502020204030204" pitchFamily="34" charset="0"/>
              </a:rPr>
              <a:t>MongoDB Sandbox Environment Specs (RAM can be scaled up if requested):</a:t>
            </a:r>
            <a:r>
              <a:rPr lang="en-US" sz="1800" b="0" i="0" dirty="0">
                <a:solidFill>
                  <a:srgbClr val="000000"/>
                </a:solidFill>
                <a:effectLst/>
                <a:latin typeface="Calibri" panose="020F0502020204030204" pitchFamily="34" charset="0"/>
              </a:rPr>
              <a:t>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Server Count: 1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vCPU: 4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RAM: 16GB RAM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Storage: 295GB </a:t>
            </a:r>
            <a:endParaRPr lang="en-US" sz="1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97515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Next Steps: Evaluating MongoDB Cost Model (</a:t>
            </a:r>
            <a:r>
              <a:rPr lang="en-US" sz="2400" dirty="0" err="1">
                <a:solidFill>
                  <a:schemeClr val="bg1"/>
                </a:solidFill>
              </a:rPr>
              <a:t>OnPerm</a:t>
            </a:r>
            <a:r>
              <a:rPr lang="en-US" sz="2400" dirty="0">
                <a:solidFill>
                  <a:schemeClr val="bg1"/>
                </a:solidFill>
              </a:rPr>
              <a:t> &amp; </a:t>
            </a:r>
            <a:r>
              <a:rPr lang="en-US" sz="2400" dirty="0" err="1">
                <a:solidFill>
                  <a:schemeClr val="bg1"/>
                </a:solidFill>
              </a:rPr>
              <a:t>OnCloud</a:t>
            </a:r>
            <a:r>
              <a:rPr lang="en-US" sz="2400" dirty="0">
                <a:solidFill>
                  <a:schemeClr val="bg1"/>
                </a:solidFill>
              </a:rPr>
              <a:t>).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a:bodyPr>
          <a:lstStyle/>
          <a:p>
            <a:pPr fontAlgn="base">
              <a:buFont typeface="+mj-lt"/>
              <a:buAutoNum type="arabicPeriod"/>
            </a:pPr>
            <a:r>
              <a:rPr lang="en-US" sz="1800" dirty="0">
                <a:solidFill>
                  <a:srgbClr val="000000"/>
                </a:solidFill>
                <a:latin typeface="Calibri" panose="020F0502020204030204" pitchFamily="34" charset="0"/>
              </a:rPr>
              <a:t>For both </a:t>
            </a:r>
            <a:r>
              <a:rPr lang="en-US" sz="1800" dirty="0" err="1">
                <a:solidFill>
                  <a:srgbClr val="000000"/>
                </a:solidFill>
                <a:latin typeface="Calibri" panose="020F0502020204030204" pitchFamily="34" charset="0"/>
              </a:rPr>
              <a:t>OnPerm</a:t>
            </a:r>
            <a:r>
              <a:rPr lang="en-US" sz="1800" dirty="0">
                <a:solidFill>
                  <a:srgbClr val="000000"/>
                </a:solidFill>
                <a:latin typeface="Calibri" panose="020F0502020204030204" pitchFamily="34" charset="0"/>
              </a:rPr>
              <a:t> and Azure – Cost Model will be same.  </a:t>
            </a:r>
          </a:p>
          <a:p>
            <a:pPr fontAlgn="base">
              <a:buFont typeface="+mj-lt"/>
              <a:buAutoNum type="arabicPeriod"/>
            </a:pPr>
            <a:r>
              <a:rPr lang="en-US" sz="1800" dirty="0">
                <a:solidFill>
                  <a:srgbClr val="000000"/>
                </a:solidFill>
                <a:latin typeface="Calibri" panose="020F0502020204030204" pitchFamily="34" charset="0"/>
              </a:rPr>
              <a:t>For Azure – BL has to pay for VMs/ Infrastructure.  </a:t>
            </a:r>
          </a:p>
          <a:p>
            <a:pPr fontAlgn="base">
              <a:buFont typeface="+mj-lt"/>
              <a:buAutoNum type="arabicPeriod"/>
            </a:pPr>
            <a:r>
              <a:rPr lang="en-US" sz="1800" dirty="0">
                <a:solidFill>
                  <a:srgbClr val="000000"/>
                </a:solidFill>
                <a:latin typeface="Calibri" panose="020F0502020204030204" pitchFamily="34" charset="0"/>
              </a:rPr>
              <a:t>MongoDB licensing cost may vary.  </a:t>
            </a:r>
          </a:p>
          <a:p>
            <a:pPr fontAlgn="base">
              <a:buFont typeface="+mj-lt"/>
              <a:buAutoNum type="arabicPeriod"/>
            </a:pPr>
            <a:r>
              <a:rPr lang="en-US" sz="1800" dirty="0">
                <a:solidFill>
                  <a:srgbClr val="000000"/>
                </a:solidFill>
                <a:latin typeface="Calibri" panose="020F0502020204030204" pitchFamily="34" charset="0"/>
              </a:rPr>
              <a:t>Application team need to pay first year worth of licensing and remaining years licensing will be taken care by USB Mongo team (Ryan’s team).  </a:t>
            </a:r>
          </a:p>
          <a:p>
            <a:pPr fontAlgn="base">
              <a:buFont typeface="+mj-lt"/>
              <a:buAutoNum type="arabicPeriod"/>
            </a:pPr>
            <a:r>
              <a:rPr lang="en-US" sz="1800" dirty="0">
                <a:solidFill>
                  <a:srgbClr val="000000"/>
                </a:solidFill>
                <a:latin typeface="Calibri" panose="020F0502020204030204" pitchFamily="34" charset="0"/>
              </a:rPr>
              <a:t>Some baseline licensing costs:  </a:t>
            </a:r>
          </a:p>
          <a:p>
            <a:pPr marL="685800" lvl="2" fontAlgn="base">
              <a:spcBef>
                <a:spcPts val="1000"/>
              </a:spcBef>
              <a:buFont typeface="+mj-lt"/>
              <a:buAutoNum type="arabicPeriod"/>
            </a:pPr>
            <a:r>
              <a:rPr lang="en-US" sz="1400" dirty="0">
                <a:solidFill>
                  <a:srgbClr val="000000"/>
                </a:solidFill>
                <a:latin typeface="Calibri" panose="020F0502020204030204" pitchFamily="34" charset="0"/>
              </a:rPr>
              <a:t>128GB RAM Pool: ~$65k per year </a:t>
            </a:r>
          </a:p>
          <a:p>
            <a:pPr marL="685800" lvl="2" fontAlgn="base">
              <a:spcBef>
                <a:spcPts val="1000"/>
              </a:spcBef>
              <a:buFont typeface="+mj-lt"/>
              <a:buAutoNum type="arabicPeriod"/>
            </a:pPr>
            <a:r>
              <a:rPr lang="en-US" sz="1400" dirty="0">
                <a:solidFill>
                  <a:srgbClr val="000000"/>
                </a:solidFill>
                <a:latin typeface="Calibri" panose="020F0502020204030204" pitchFamily="34" charset="0"/>
              </a:rPr>
              <a:t>256GB RAM Pool: ~$100k per year </a:t>
            </a:r>
          </a:p>
        </p:txBody>
      </p:sp>
    </p:spTree>
    <p:extLst>
      <p:ext uri="{BB962C8B-B14F-4D97-AF65-F5344CB8AC3E}">
        <p14:creationId xmlns:p14="http://schemas.microsoft.com/office/powerpoint/2010/main" val="15764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D9551C-5C9D-6B29-E07F-6F60DDB6D0F2}"/>
              </a:ext>
            </a:extLst>
          </p:cNvPr>
          <p:cNvGraphicFramePr>
            <a:graphicFrameLocks noGrp="1"/>
          </p:cNvGraphicFramePr>
          <p:nvPr>
            <p:ph idx="1"/>
            <p:extLst>
              <p:ext uri="{D42A27DB-BD31-4B8C-83A1-F6EECF244321}">
                <p14:modId xmlns:p14="http://schemas.microsoft.com/office/powerpoint/2010/main" val="3229630499"/>
              </p:ext>
            </p:extLst>
          </p:nvPr>
        </p:nvGraphicFramePr>
        <p:xfrm>
          <a:off x="838200" y="585258"/>
          <a:ext cx="10515600" cy="6353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291398769"/>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74224">
                <a:tc>
                  <a:txBody>
                    <a:bodyPr/>
                    <a:lstStyle/>
                    <a:p>
                      <a:r>
                        <a:rPr lang="en-US" sz="1050"/>
                        <a:t>Items</a:t>
                      </a:r>
                      <a:endParaRPr lang="en-US" sz="1050" dirty="0"/>
                    </a:p>
                  </a:txBody>
                  <a:tcPr/>
                </a:tc>
                <a:tc>
                  <a:txBody>
                    <a:bodyPr/>
                    <a:lstStyle/>
                    <a:p>
                      <a:r>
                        <a:rPr lang="en-IN" sz="1050"/>
                        <a:t>Sub-Items</a:t>
                      </a:r>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474224">
                <a:tc>
                  <a:txBody>
                    <a:bodyPr/>
                    <a:lstStyle/>
                    <a:p>
                      <a:r>
                        <a:rPr lang="en-US" sz="1050" dirty="0"/>
                        <a:t>Approval for mongo DB</a:t>
                      </a:r>
                    </a:p>
                  </a:txBody>
                  <a:tcPr/>
                </a:tc>
                <a:tc>
                  <a:txBody>
                    <a:bodyPr/>
                    <a:lstStyle/>
                    <a:p>
                      <a:endParaRPr lang="en-US" sz="1050" dirty="0"/>
                    </a:p>
                  </a:txBody>
                  <a:tcPr/>
                </a:tc>
                <a:tc>
                  <a:txBody>
                    <a:bodyPr/>
                    <a:lstStyle/>
                    <a:p>
                      <a:r>
                        <a:rPr lang="en-US" sz="1050"/>
                        <a:t>?</a:t>
                      </a:r>
                      <a:endParaRPr lang="en-US" sz="1050" dirty="0"/>
                    </a:p>
                  </a:txBody>
                  <a:tcPr/>
                </a:tc>
                <a:tc>
                  <a:txBody>
                    <a:bodyPr/>
                    <a:lstStyle/>
                    <a:p>
                      <a:r>
                        <a:rPr lang="en-US" sz="1050"/>
                        <a:t>?</a:t>
                      </a:r>
                      <a:endParaRPr lang="en-US" sz="1050" dirty="0"/>
                    </a:p>
                  </a:txBody>
                  <a:tcPr/>
                </a:tc>
                <a:tc>
                  <a:txBody>
                    <a:bodyPr/>
                    <a:lstStyle/>
                    <a:p>
                      <a:r>
                        <a:rPr lang="en-US" sz="1050"/>
                        <a:t>In-Progress</a:t>
                      </a:r>
                      <a:endParaRPr lang="en-US" sz="1050" dirty="0"/>
                    </a:p>
                  </a:txBody>
                  <a:tcPr/>
                </a:tc>
                <a:tc>
                  <a:txBody>
                    <a:bodyPr/>
                    <a:lstStyle/>
                    <a:p>
                      <a:endParaRPr lang="en-US" sz="1050" dirty="0"/>
                    </a:p>
                  </a:txBody>
                  <a:tcPr/>
                </a:tc>
                <a:tc>
                  <a:txBody>
                    <a:bodyPr/>
                    <a:lstStyle/>
                    <a:p>
                      <a:r>
                        <a:rPr lang="en-US" sz="1050"/>
                        <a:t>NA</a:t>
                      </a:r>
                      <a:endParaRPr lang="en-US" sz="1050" dirty="0"/>
                    </a:p>
                  </a:txBody>
                  <a:tcPr/>
                </a:tc>
                <a:tc>
                  <a:txBody>
                    <a:bodyPr/>
                    <a:lstStyle/>
                    <a:p>
                      <a:r>
                        <a:rPr lang="en-US" sz="1050"/>
                        <a:t>need to check with enterprise architect</a:t>
                      </a:r>
                      <a:endParaRPr lang="en-US" sz="1050" dirty="0"/>
                    </a:p>
                  </a:txBody>
                  <a:tcPr/>
                </a:tc>
                <a:extLst>
                  <a:ext uri="{0D108BD9-81ED-4DB2-BD59-A6C34878D82A}">
                    <a16:rowId xmlns:a16="http://schemas.microsoft.com/office/drawing/2014/main" val="939447271"/>
                  </a:ext>
                </a:extLst>
              </a:tr>
              <a:tr h="448790">
                <a:tc>
                  <a:txBody>
                    <a:bodyPr/>
                    <a:lstStyle/>
                    <a:p>
                      <a:r>
                        <a:rPr lang="en-US" sz="1050"/>
                        <a:t>As is Conversion</a:t>
                      </a:r>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p>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r>
                        <a:rPr lang="en-US" sz="1050"/>
                        <a:t>Completed</a:t>
                      </a:r>
                      <a:endParaRPr lang="en-US" sz="1050" dirty="0"/>
                    </a:p>
                  </a:txBody>
                  <a:tcPr/>
                </a:tc>
                <a:tc>
                  <a:txBody>
                    <a:bodyPr/>
                    <a:lstStyle/>
                    <a:p>
                      <a:endParaRPr lang="en-US" sz="1050" dirty="0"/>
                    </a:p>
                  </a:txBody>
                  <a:tcPr/>
                </a:tc>
                <a:tc>
                  <a:txBody>
                    <a:bodyPr/>
                    <a:lstStyle/>
                    <a:p>
                      <a:r>
                        <a:rPr lang="en-US" sz="1050"/>
                        <a:t>NA</a:t>
                      </a:r>
                      <a:endParaRPr lang="en-US" sz="1050" dirty="0"/>
                    </a:p>
                  </a:txBody>
                  <a:tcPr/>
                </a:tc>
                <a:tc>
                  <a:txBody>
                    <a:bodyPr/>
                    <a:lstStyle/>
                    <a:p>
                      <a:r>
                        <a:rPr lang="en-US" sz="1050"/>
                        <a:t>What about logging? Java? It will have subitems -  1. Connection pool 2. Java code changes 3. BPM code changes </a:t>
                      </a:r>
                      <a:endParaRPr lang="en-US" sz="1050" dirty="0"/>
                    </a:p>
                  </a:txBody>
                  <a:tcPr/>
                </a:tc>
                <a:extLst>
                  <a:ext uri="{0D108BD9-81ED-4DB2-BD59-A6C34878D82A}">
                    <a16:rowId xmlns:a16="http://schemas.microsoft.com/office/drawing/2014/main" val="57246220"/>
                  </a:ext>
                </a:extLst>
              </a:tr>
              <a:tr h="474224">
                <a:tc>
                  <a:txBody>
                    <a:bodyPr/>
                    <a:lstStyle/>
                    <a:p>
                      <a:endParaRPr lang="en-US" sz="1050" dirty="0"/>
                    </a:p>
                  </a:txBody>
                  <a:tcPr/>
                </a:tc>
                <a:tc>
                  <a:txBody>
                    <a:bodyPr/>
                    <a:lstStyle/>
                    <a:p>
                      <a:r>
                        <a:rPr lang="en-US" sz="1050"/>
                        <a:t> Connection pool </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Completed</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119275875"/>
                  </a:ext>
                </a:extLst>
              </a:tr>
              <a:tr h="474224">
                <a:tc>
                  <a:txBody>
                    <a:bodyPr/>
                    <a:lstStyle/>
                    <a:p>
                      <a:endParaRPr lang="en-US" sz="1050" dirty="0"/>
                    </a:p>
                  </a:txBody>
                  <a:tcPr/>
                </a:tc>
                <a:tc>
                  <a:txBody>
                    <a:bodyPr/>
                    <a:lstStyle/>
                    <a:p>
                      <a:r>
                        <a:rPr lang="en-US" sz="1050"/>
                        <a:t> Java code changes</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Completed</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2587157461"/>
                  </a:ext>
                </a:extLst>
              </a:tr>
              <a:tr h="568008">
                <a:tc>
                  <a:txBody>
                    <a:bodyPr/>
                    <a:lstStyle/>
                    <a:p>
                      <a:endParaRPr lang="en-US" sz="1050" dirty="0"/>
                    </a:p>
                  </a:txBody>
                  <a:tcPr/>
                </a:tc>
                <a:tc>
                  <a:txBody>
                    <a:bodyPr/>
                    <a:lstStyle/>
                    <a:p>
                      <a:r>
                        <a:rPr lang="en-US" sz="1050"/>
                        <a:t>BPM code changes</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Completed</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3804756949"/>
                  </a:ext>
                </a:extLst>
              </a:tr>
              <a:tr h="631034">
                <a:tc>
                  <a:txBody>
                    <a:bodyPr/>
                    <a:lstStyle/>
                    <a:p>
                      <a:r>
                        <a:rPr lang="en-US" sz="1050"/>
                        <a:t>Conversion- Mongo Way</a:t>
                      </a:r>
                      <a:endParaRPr lang="en-US" sz="1050" dirty="0"/>
                    </a:p>
                  </a:txBody>
                  <a:tcPr/>
                </a:tc>
                <a:tc>
                  <a:txBody>
                    <a:bodyPr/>
                    <a:lstStyle/>
                    <a:p>
                      <a:endParaRPr lang="en-US" sz="1050" dirty="0"/>
                    </a:p>
                  </a:txBody>
                  <a:tcPr/>
                </a:tc>
                <a:tc>
                  <a:txBody>
                    <a:bodyPr/>
                    <a:lstStyle/>
                    <a:p>
                      <a:r>
                        <a:rPr lang="en-US" sz="1050"/>
                        <a:t>5-Jun-2023</a:t>
                      </a:r>
                      <a:endParaRPr lang="en-US" sz="1050" dirty="0"/>
                    </a:p>
                  </a:txBody>
                  <a:tcPr/>
                </a:tc>
                <a:tc>
                  <a:txBody>
                    <a:bodyPr/>
                    <a:lstStyle/>
                    <a:p>
                      <a:r>
                        <a:rPr lang="en-US" sz="1050"/>
                        <a:t>21-Jul-2023</a:t>
                      </a:r>
                      <a:endParaRPr lang="en-US" sz="1050" dirty="0"/>
                    </a:p>
                  </a:txBody>
                  <a:tcPr/>
                </a:tc>
                <a:tc>
                  <a:txBody>
                    <a:bodyPr/>
                    <a:lstStyle/>
                    <a:p>
                      <a:r>
                        <a:rPr lang="en-US" sz="1050" dirty="0"/>
                        <a:t>In-Progress </a:t>
                      </a:r>
                    </a:p>
                  </a:txBody>
                  <a:tcPr/>
                </a:tc>
                <a:tc>
                  <a:txBody>
                    <a:bodyPr/>
                    <a:lstStyle/>
                    <a:p>
                      <a:endParaRPr lang="en-US" sz="1050"/>
                    </a:p>
                  </a:txBody>
                  <a:tcPr/>
                </a:tc>
                <a:tc>
                  <a:txBody>
                    <a:bodyPr/>
                    <a:lstStyle/>
                    <a:p>
                      <a:r>
                        <a:rPr lang="en-US" sz="1050"/>
                        <a:t>NA</a:t>
                      </a:r>
                      <a:endParaRPr lang="en-US" sz="1050" dirty="0"/>
                    </a:p>
                  </a:txBody>
                  <a:tcPr/>
                </a:tc>
                <a:tc>
                  <a:txBody>
                    <a:bodyPr/>
                    <a:lstStyle/>
                    <a:p>
                      <a:r>
                        <a:rPr lang="fr-FR" sz="1050"/>
                        <a:t>Subitems  -  1. Java Code 2. BPM Code Changes </a:t>
                      </a:r>
                      <a:endParaRPr lang="en-US" sz="1050" dirty="0"/>
                    </a:p>
                  </a:txBody>
                  <a:tcPr/>
                </a:tc>
                <a:extLst>
                  <a:ext uri="{0D108BD9-81ED-4DB2-BD59-A6C34878D82A}">
                    <a16:rowId xmlns:a16="http://schemas.microsoft.com/office/drawing/2014/main" val="730028738"/>
                  </a:ext>
                </a:extLst>
              </a:tr>
              <a:tr h="531311">
                <a:tc>
                  <a:txBody>
                    <a:bodyPr/>
                    <a:lstStyle/>
                    <a:p>
                      <a:endParaRPr lang="en-US" sz="1050" dirty="0"/>
                    </a:p>
                  </a:txBody>
                  <a:tcPr/>
                </a:tc>
                <a:tc>
                  <a:txBody>
                    <a:bodyPr/>
                    <a:lstStyle/>
                    <a:p>
                      <a:r>
                        <a:rPr lang="en-US" sz="1050"/>
                        <a:t>Connection pool</a:t>
                      </a:r>
                      <a:endParaRPr lang="en-US" sz="1050" dirty="0"/>
                    </a:p>
                  </a:txBody>
                  <a:tcPr/>
                </a:tc>
                <a:tc>
                  <a:txBody>
                    <a:bodyPr/>
                    <a:lstStyle/>
                    <a:p>
                      <a:r>
                        <a:rPr lang="en-US" sz="1050"/>
                        <a:t>5-Jun-2023</a:t>
                      </a:r>
                      <a:endParaRPr lang="en-US" sz="1050" dirty="0"/>
                    </a:p>
                  </a:txBody>
                  <a:tcPr/>
                </a:tc>
                <a:tc>
                  <a:txBody>
                    <a:bodyPr/>
                    <a:lstStyle/>
                    <a:p>
                      <a:r>
                        <a:rPr lang="en-US" sz="1050"/>
                        <a:t>12-Jun-2023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2952228204"/>
                  </a:ext>
                </a:extLst>
              </a:tr>
              <a:tr h="531311">
                <a:tc>
                  <a:txBody>
                    <a:bodyPr/>
                    <a:lstStyle/>
                    <a:p>
                      <a:endParaRPr lang="en-US" sz="1050" dirty="0"/>
                    </a:p>
                  </a:txBody>
                  <a:tcPr/>
                </a:tc>
                <a:tc>
                  <a:txBody>
                    <a:bodyPr/>
                    <a:lstStyle/>
                    <a:p>
                      <a:r>
                        <a:rPr lang="en-US" sz="1050"/>
                        <a:t>MongoDB Data Modelling </a:t>
                      </a:r>
                      <a:endParaRPr lang="en-US" sz="1050" dirty="0"/>
                    </a:p>
                  </a:txBody>
                  <a:tcPr/>
                </a:tc>
                <a:tc>
                  <a:txBody>
                    <a:bodyPr/>
                    <a:lstStyle/>
                    <a:p>
                      <a:r>
                        <a:rPr lang="en-US" sz="1050"/>
                        <a:t>5-Jun-2023</a:t>
                      </a:r>
                      <a:endParaRPr lang="en-US" sz="1050" dirty="0"/>
                    </a:p>
                  </a:txBody>
                  <a:tcPr/>
                </a:tc>
                <a:tc>
                  <a:txBody>
                    <a:bodyPr/>
                    <a:lstStyle/>
                    <a:p>
                      <a:r>
                        <a:rPr lang="en-US" sz="1050"/>
                        <a:t>12-Jun-2023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1310977145"/>
                  </a:ext>
                </a:extLst>
              </a:tr>
              <a:tr h="531311">
                <a:tc>
                  <a:txBody>
                    <a:bodyPr/>
                    <a:lstStyle/>
                    <a:p>
                      <a:endParaRPr lang="en-US" sz="1050" dirty="0"/>
                    </a:p>
                  </a:txBody>
                  <a:tcPr/>
                </a:tc>
                <a:tc>
                  <a:txBody>
                    <a:bodyPr/>
                    <a:lstStyle/>
                    <a:p>
                      <a:r>
                        <a:rPr lang="en-US" sz="1050"/>
                        <a:t>Java Code</a:t>
                      </a:r>
                      <a:endParaRPr lang="en-US" sz="1050" dirty="0"/>
                    </a:p>
                  </a:txBody>
                  <a:tcPr/>
                </a:tc>
                <a:tc>
                  <a:txBody>
                    <a:bodyPr/>
                    <a:lstStyle/>
                    <a:p>
                      <a:r>
                        <a:rPr lang="en-US" sz="1050"/>
                        <a:t>5-Jun-2023</a:t>
                      </a:r>
                      <a:endParaRPr lang="en-US" sz="1050" dirty="0"/>
                    </a:p>
                  </a:txBody>
                  <a:tcPr/>
                </a:tc>
                <a:tc>
                  <a:txBody>
                    <a:bodyPr/>
                    <a:lstStyle/>
                    <a:p>
                      <a:r>
                        <a:rPr lang="en-US" sz="1050"/>
                        <a:t>07-Jul-2023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endParaRPr lang="en-US" sz="1050" dirty="0"/>
                    </a:p>
                  </a:txBody>
                  <a:tcPr/>
                </a:tc>
                <a:tc>
                  <a:txBody>
                    <a:bodyPr/>
                    <a:lstStyle/>
                    <a:p>
                      <a:endParaRPr lang="en-US"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242521503"/>
                  </a:ext>
                </a:extLst>
              </a:tr>
              <a:tr h="531311">
                <a:tc>
                  <a:txBody>
                    <a:bodyPr/>
                    <a:lstStyle/>
                    <a:p>
                      <a:endParaRPr lang="en-US" sz="1050" dirty="0"/>
                    </a:p>
                  </a:txBody>
                  <a:tcPr/>
                </a:tc>
                <a:tc>
                  <a:txBody>
                    <a:bodyPr/>
                    <a:lstStyle/>
                    <a:p>
                      <a:r>
                        <a:rPr lang="en-US" sz="1050"/>
                        <a:t>BPM Code Changes</a:t>
                      </a:r>
                      <a:endParaRPr lang="en-US" sz="1050" dirty="0"/>
                    </a:p>
                  </a:txBody>
                  <a:tcPr/>
                </a:tc>
                <a:tc>
                  <a:txBody>
                    <a:bodyPr/>
                    <a:lstStyle/>
                    <a:p>
                      <a:r>
                        <a:rPr lang="en-US" sz="1050"/>
                        <a:t>12-Jun-2023</a:t>
                      </a:r>
                      <a:endParaRPr lang="en-US" sz="1050" dirty="0"/>
                    </a:p>
                  </a:txBody>
                  <a:tcPr/>
                </a:tc>
                <a:tc>
                  <a:txBody>
                    <a:bodyPr/>
                    <a:lstStyle/>
                    <a:p>
                      <a:r>
                        <a:rPr lang="en-US" sz="1050"/>
                        <a:t>21-Jul-2023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p>
                      <a:endParaRPr lang="en-US" sz="1050" dirty="0"/>
                    </a:p>
                  </a:txBody>
                  <a:tcPr/>
                </a:tc>
                <a:tc>
                  <a:txBody>
                    <a:bodyPr/>
                    <a:lstStyle/>
                    <a:p>
                      <a:endParaRPr lang="en-US"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1305726175"/>
                  </a:ext>
                </a:extLst>
              </a:tr>
            </a:tbl>
          </a:graphicData>
        </a:graphic>
      </p:graphicFrame>
      <p:sp>
        <p:nvSpPr>
          <p:cNvPr id="2" name="Title 1">
            <a:extLst>
              <a:ext uri="{FF2B5EF4-FFF2-40B4-BE49-F238E27FC236}">
                <a16:creationId xmlns:a16="http://schemas.microsoft.com/office/drawing/2014/main" id="{4F448AC7-7AF0-48E0-26FE-191B05A3EFB5}"/>
              </a:ext>
            </a:extLst>
          </p:cNvPr>
          <p:cNvSpPr txBox="1">
            <a:spLocks/>
          </p:cNvSpPr>
          <p:nvPr/>
        </p:nvSpPr>
        <p:spPr>
          <a:xfrm>
            <a:off x="838200" y="145774"/>
            <a:ext cx="10515599" cy="344557"/>
          </a:xfrm>
          <a:prstGeom prst="rect">
            <a:avLst/>
          </a:prstGeom>
          <a:solidFill>
            <a:schemeClr val="accent2">
              <a:lumMod val="75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IN" sz="2800" b="1">
                <a:solidFill>
                  <a:schemeClr val="bg1"/>
                </a:solidFill>
              </a:rPr>
              <a:t>                                                                                Road </a:t>
            </a:r>
            <a:r>
              <a:rPr lang="en-IN" sz="2800" b="1" dirty="0">
                <a:solidFill>
                  <a:schemeClr val="bg1"/>
                </a:solidFill>
              </a:rPr>
              <a:t>Map Table </a:t>
            </a:r>
            <a:endParaRPr lang="en-US" sz="2800" b="1" dirty="0">
              <a:solidFill>
                <a:schemeClr val="bg1"/>
              </a:solidFill>
            </a:endParaRPr>
          </a:p>
        </p:txBody>
      </p:sp>
    </p:spTree>
    <p:extLst>
      <p:ext uri="{BB962C8B-B14F-4D97-AF65-F5344CB8AC3E}">
        <p14:creationId xmlns:p14="http://schemas.microsoft.com/office/powerpoint/2010/main" val="266854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Current DB Design - Problems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93931"/>
            <a:ext cx="10465341" cy="5437746"/>
          </a:xfrm>
        </p:spPr>
        <p:txBody>
          <a:bodyPr>
            <a:normAutofit/>
          </a:bodyPr>
          <a:lstStyle/>
          <a:p>
            <a:r>
              <a:rPr lang="en-US" sz="1800" b="1" dirty="0"/>
              <a:t>Extra Development cost: </a:t>
            </a:r>
          </a:p>
          <a:p>
            <a:pPr lvl="1"/>
            <a:r>
              <a:rPr lang="en-US" sz="1600" b="1" dirty="0"/>
              <a:t>Extra design Effort</a:t>
            </a:r>
          </a:p>
          <a:p>
            <a:pPr lvl="1"/>
            <a:r>
              <a:rPr lang="en-US" sz="1600" b="1" dirty="0"/>
              <a:t>Extra Development Effort</a:t>
            </a:r>
          </a:p>
          <a:p>
            <a:pPr lvl="1"/>
            <a:r>
              <a:rPr lang="en-US" sz="1600" b="1" dirty="0"/>
              <a:t>Slow access to market (Changes are not that easy to make)</a:t>
            </a:r>
            <a:endParaRPr lang="en-US" sz="1600" dirty="0"/>
          </a:p>
        </p:txBody>
      </p:sp>
      <p:pic>
        <p:nvPicPr>
          <p:cNvPr id="2" name="Picture 1">
            <a:extLst>
              <a:ext uri="{FF2B5EF4-FFF2-40B4-BE49-F238E27FC236}">
                <a16:creationId xmlns:a16="http://schemas.microsoft.com/office/drawing/2014/main" id="{21D4DE29-C955-E2C1-99A5-89682D47A3B7}"/>
              </a:ext>
            </a:extLst>
          </p:cNvPr>
          <p:cNvPicPr>
            <a:picLocks noChangeAspect="1"/>
          </p:cNvPicPr>
          <p:nvPr/>
        </p:nvPicPr>
        <p:blipFill>
          <a:blip r:embed="rId2"/>
          <a:stretch>
            <a:fillRect/>
          </a:stretch>
        </p:blipFill>
        <p:spPr>
          <a:xfrm>
            <a:off x="1153839" y="2514315"/>
            <a:ext cx="3071652" cy="3890102"/>
          </a:xfrm>
          <a:prstGeom prst="rect">
            <a:avLst/>
          </a:prstGeom>
        </p:spPr>
      </p:pic>
      <p:pic>
        <p:nvPicPr>
          <p:cNvPr id="5" name="Picture 4">
            <a:extLst>
              <a:ext uri="{FF2B5EF4-FFF2-40B4-BE49-F238E27FC236}">
                <a16:creationId xmlns:a16="http://schemas.microsoft.com/office/drawing/2014/main" id="{892106C4-90E4-161F-319F-968740BE0445}"/>
              </a:ext>
            </a:extLst>
          </p:cNvPr>
          <p:cNvPicPr>
            <a:picLocks noChangeAspect="1"/>
          </p:cNvPicPr>
          <p:nvPr/>
        </p:nvPicPr>
        <p:blipFill>
          <a:blip r:embed="rId3"/>
          <a:stretch>
            <a:fillRect/>
          </a:stretch>
        </p:blipFill>
        <p:spPr>
          <a:xfrm>
            <a:off x="5654131" y="2514315"/>
            <a:ext cx="3609176" cy="3982747"/>
          </a:xfrm>
          <a:prstGeom prst="rect">
            <a:avLst/>
          </a:prstGeom>
        </p:spPr>
      </p:pic>
      <p:sp>
        <p:nvSpPr>
          <p:cNvPr id="6" name="Arrow: Right 90">
            <a:extLst>
              <a:ext uri="{FF2B5EF4-FFF2-40B4-BE49-F238E27FC236}">
                <a16:creationId xmlns:a16="http://schemas.microsoft.com/office/drawing/2014/main" id="{9B2F1BD7-4022-C49A-077B-AD3DC1857203}"/>
              </a:ext>
            </a:extLst>
          </p:cNvPr>
          <p:cNvSpPr/>
          <p:nvPr/>
        </p:nvSpPr>
        <p:spPr>
          <a:xfrm>
            <a:off x="4625166" y="4280282"/>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90">
            <a:extLst>
              <a:ext uri="{FF2B5EF4-FFF2-40B4-BE49-F238E27FC236}">
                <a16:creationId xmlns:a16="http://schemas.microsoft.com/office/drawing/2014/main" id="{D220D833-C39D-3FDC-0740-583D7FD5DD42}"/>
              </a:ext>
            </a:extLst>
          </p:cNvPr>
          <p:cNvSpPr/>
          <p:nvPr/>
        </p:nvSpPr>
        <p:spPr>
          <a:xfrm rot="10800000">
            <a:off x="4558093" y="5110855"/>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Callout 8">
            <a:extLst>
              <a:ext uri="{FF2B5EF4-FFF2-40B4-BE49-F238E27FC236}">
                <a16:creationId xmlns:a16="http://schemas.microsoft.com/office/drawing/2014/main" id="{23D37D0E-54E9-2F49-A8D2-FEB1676C9334}"/>
              </a:ext>
            </a:extLst>
          </p:cNvPr>
          <p:cNvSpPr/>
          <p:nvPr/>
        </p:nvSpPr>
        <p:spPr>
          <a:xfrm>
            <a:off x="7146046" y="1278466"/>
            <a:ext cx="4106014" cy="1346491"/>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endParaRPr>
          </a:p>
          <a:p>
            <a:r>
              <a:rPr lang="en-US" sz="1000" dirty="0">
                <a:solidFill>
                  <a:srgbClr val="FF0000"/>
                </a:solidFill>
              </a:rPr>
              <a:t>Frameworks available to convert tables to Data Objects e.g., </a:t>
            </a:r>
            <a:r>
              <a:rPr lang="en-US" sz="1000" b="1" dirty="0">
                <a:solidFill>
                  <a:srgbClr val="FF0000"/>
                </a:solidFill>
              </a:rPr>
              <a:t>Hibernate, </a:t>
            </a:r>
            <a:r>
              <a:rPr lang="en-US" sz="1000" dirty="0">
                <a:solidFill>
                  <a:srgbClr val="FF0000"/>
                </a:solidFill>
              </a:rPr>
              <a:t>but:</a:t>
            </a:r>
          </a:p>
          <a:p>
            <a:r>
              <a:rPr lang="en-US" sz="1000" dirty="0">
                <a:solidFill>
                  <a:srgbClr val="FF0000"/>
                </a:solidFill>
              </a:rPr>
              <a:t>1- Auto generate feature will not be able to generate complex hierarchy for the objects, a lot of manual intervention is needed</a:t>
            </a:r>
          </a:p>
          <a:p>
            <a:r>
              <a:rPr lang="en-US" sz="1000" dirty="0">
                <a:solidFill>
                  <a:srgbClr val="FF0000"/>
                </a:solidFill>
              </a:rPr>
              <a:t>2. And this process is not optimal to handle changes</a:t>
            </a:r>
          </a:p>
          <a:p>
            <a:pPr algn="ctr"/>
            <a:endParaRPr lang="en-US" dirty="0"/>
          </a:p>
        </p:txBody>
      </p:sp>
      <p:sp>
        <p:nvSpPr>
          <p:cNvPr id="10" name="TextBox 9">
            <a:extLst>
              <a:ext uri="{FF2B5EF4-FFF2-40B4-BE49-F238E27FC236}">
                <a16:creationId xmlns:a16="http://schemas.microsoft.com/office/drawing/2014/main" id="{16AB8996-870D-4E4E-5C05-E7B4586D7F23}"/>
              </a:ext>
            </a:extLst>
          </p:cNvPr>
          <p:cNvSpPr txBox="1"/>
          <p:nvPr/>
        </p:nvSpPr>
        <p:spPr>
          <a:xfrm>
            <a:off x="2400734" y="6492875"/>
            <a:ext cx="5413501" cy="307777"/>
          </a:xfrm>
          <a:prstGeom prst="rect">
            <a:avLst/>
          </a:prstGeom>
          <a:solidFill>
            <a:schemeClr val="accent5">
              <a:lumMod val="60000"/>
              <a:lumOff val="40000"/>
            </a:schemeClr>
          </a:solidFill>
        </p:spPr>
        <p:txBody>
          <a:bodyPr wrap="square" rtlCol="0">
            <a:spAutoFit/>
          </a:bodyPr>
          <a:lstStyle/>
          <a:p>
            <a:r>
              <a:rPr lang="en-US" sz="1400" dirty="0"/>
              <a:t>Analysis Based on POC performed with CCBLW application (First 5 tasks) </a:t>
            </a:r>
          </a:p>
        </p:txBody>
      </p:sp>
    </p:spTree>
    <p:extLst>
      <p:ext uri="{BB962C8B-B14F-4D97-AF65-F5344CB8AC3E}">
        <p14:creationId xmlns:p14="http://schemas.microsoft.com/office/powerpoint/2010/main" val="1279038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D9551C-5C9D-6B29-E07F-6F60DDB6D0F2}"/>
              </a:ext>
            </a:extLst>
          </p:cNvPr>
          <p:cNvGraphicFramePr>
            <a:graphicFrameLocks noGrp="1"/>
          </p:cNvGraphicFramePr>
          <p:nvPr>
            <p:ph idx="1"/>
            <p:extLst>
              <p:ext uri="{D42A27DB-BD31-4B8C-83A1-F6EECF244321}">
                <p14:modId xmlns:p14="http://schemas.microsoft.com/office/powerpoint/2010/main" val="950708157"/>
              </p:ext>
            </p:extLst>
          </p:nvPr>
        </p:nvGraphicFramePr>
        <p:xfrm>
          <a:off x="930967" y="300829"/>
          <a:ext cx="10515600" cy="611839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3855309975"/>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35330">
                <a:tc>
                  <a:txBody>
                    <a:bodyPr/>
                    <a:lstStyle/>
                    <a:p>
                      <a:r>
                        <a:rPr lang="en-US" sz="1050"/>
                        <a:t>Items</a:t>
                      </a:r>
                      <a:endParaRPr lang="en-US" sz="1050" dirty="0"/>
                    </a:p>
                  </a:txBody>
                  <a:tcPr/>
                </a:tc>
                <a:tc>
                  <a:txBody>
                    <a:bodyPr/>
                    <a:lstStyle/>
                    <a:p>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818420">
                <a:tc>
                  <a:txBody>
                    <a:bodyPr/>
                    <a:lstStyle/>
                    <a:p>
                      <a:r>
                        <a:rPr lang="en-US" sz="1050" dirty="0"/>
                        <a:t>Performance Test</a:t>
                      </a:r>
                    </a:p>
                  </a:txBody>
                  <a:tcPr/>
                </a:tc>
                <a:tc>
                  <a:txBody>
                    <a:bodyPr/>
                    <a:lstStyle/>
                    <a:p>
                      <a:endParaRPr lang="en-US" sz="1050" dirty="0"/>
                    </a:p>
                  </a:txBody>
                  <a:tcPr/>
                </a:tc>
                <a:tc>
                  <a:txBody>
                    <a:bodyPr/>
                    <a:lstStyle/>
                    <a:p>
                      <a:r>
                        <a:rPr lang="en-US" sz="1050" dirty="0"/>
                        <a:t>12-Jun-2023</a:t>
                      </a:r>
                    </a:p>
                  </a:txBody>
                  <a:tcPr/>
                </a:tc>
                <a:tc>
                  <a:txBody>
                    <a:bodyPr/>
                    <a:lstStyle/>
                    <a:p>
                      <a:r>
                        <a:rPr lang="en-US" sz="1050" dirty="0"/>
                        <a:t>25-Jul-2023</a:t>
                      </a:r>
                    </a:p>
                  </a:txBody>
                  <a:tcPr/>
                </a:tc>
                <a:tc>
                  <a:txBody>
                    <a:bodyPr/>
                    <a:lstStyle/>
                    <a:p>
                      <a:r>
                        <a:rPr lang="en-US" sz="1050" dirty="0"/>
                        <a:t>In-Progress</a:t>
                      </a:r>
                    </a:p>
                  </a:txBody>
                  <a:tcPr/>
                </a:tc>
                <a:tc>
                  <a:txBody>
                    <a:bodyPr/>
                    <a:lstStyle/>
                    <a:p>
                      <a:endParaRPr lang="en-US" sz="1050" dirty="0"/>
                    </a:p>
                  </a:txBody>
                  <a:tcPr/>
                </a:tc>
                <a:tc>
                  <a:txBody>
                    <a:bodyPr/>
                    <a:lstStyle/>
                    <a:p>
                      <a:r>
                        <a:rPr lang="en-US" sz="1050" dirty="0"/>
                        <a:t>NA</a:t>
                      </a:r>
                    </a:p>
                  </a:txBody>
                  <a:tcPr/>
                </a:tc>
                <a:tc>
                  <a:txBody>
                    <a:bodyPr/>
                    <a:lstStyle/>
                    <a:p>
                      <a:endParaRPr lang="en-US" sz="1050" dirty="0"/>
                    </a:p>
                  </a:txBody>
                  <a:tcPr/>
                </a:tc>
                <a:extLst>
                  <a:ext uri="{0D108BD9-81ED-4DB2-BD59-A6C34878D82A}">
                    <a16:rowId xmlns:a16="http://schemas.microsoft.com/office/drawing/2014/main" val="939447271"/>
                  </a:ext>
                </a:extLst>
              </a:tr>
              <a:tr h="818420">
                <a:tc>
                  <a:txBody>
                    <a:bodyPr/>
                    <a:lstStyle/>
                    <a:p>
                      <a:endParaRPr lang="en-US" sz="1050" dirty="0"/>
                    </a:p>
                  </a:txBody>
                  <a:tcPr/>
                </a:tc>
                <a:tc>
                  <a:txBody>
                    <a:bodyPr/>
                    <a:lstStyle/>
                    <a:p>
                      <a:r>
                        <a:rPr lang="en-US" sz="1050" dirty="0"/>
                        <a:t>Prep -Performance Test</a:t>
                      </a:r>
                    </a:p>
                  </a:txBody>
                  <a:tcPr/>
                </a:tc>
                <a:tc>
                  <a:txBody>
                    <a:bodyPr/>
                    <a:lstStyle/>
                    <a:p>
                      <a:r>
                        <a:rPr lang="en-US" sz="1050" dirty="0"/>
                        <a:t>12-Jun-2023</a:t>
                      </a:r>
                    </a:p>
                  </a:txBody>
                  <a:tcPr/>
                </a:tc>
                <a:tc>
                  <a:txBody>
                    <a:bodyPr/>
                    <a:lstStyle/>
                    <a:p>
                      <a:r>
                        <a:rPr lang="en-US" sz="1050" dirty="0"/>
                        <a:t>23-Jun-2023</a:t>
                      </a:r>
                    </a:p>
                  </a:txBody>
                  <a:tcPr/>
                </a:tc>
                <a:tc>
                  <a:txBody>
                    <a:bodyPr/>
                    <a:lstStyle/>
                    <a:p>
                      <a:r>
                        <a:rPr lang="en-US" sz="1050" dirty="0"/>
                        <a:t>In-Progress</a:t>
                      </a:r>
                    </a:p>
                  </a:txBody>
                  <a:tcPr/>
                </a:tc>
                <a:tc>
                  <a:txBody>
                    <a:bodyPr/>
                    <a:lstStyle/>
                    <a:p>
                      <a:endParaRPr lang="en-US" sz="1050" dirty="0"/>
                    </a:p>
                  </a:txBody>
                  <a:tcPr/>
                </a:tc>
                <a:tc>
                  <a:txBody>
                    <a:bodyPr/>
                    <a:lstStyle/>
                    <a:p>
                      <a:r>
                        <a:rPr lang="en-IN" sz="1050" dirty="0"/>
                        <a:t>NA</a:t>
                      </a:r>
                      <a:endParaRPr lang="en-US" sz="1050" dirty="0"/>
                    </a:p>
                  </a:txBody>
                  <a:tcPr/>
                </a:tc>
                <a:tc>
                  <a:txBody>
                    <a:bodyPr/>
                    <a:lstStyle/>
                    <a:p>
                      <a:endParaRPr lang="en-US" sz="1050" dirty="0"/>
                    </a:p>
                  </a:txBody>
                  <a:tcPr/>
                </a:tc>
                <a:extLst>
                  <a:ext uri="{0D108BD9-81ED-4DB2-BD59-A6C34878D82A}">
                    <a16:rowId xmlns:a16="http://schemas.microsoft.com/office/drawing/2014/main" val="3940981870"/>
                  </a:ext>
                </a:extLst>
              </a:tr>
              <a:tr h="818420">
                <a:tc>
                  <a:txBody>
                    <a:bodyPr/>
                    <a:lstStyle/>
                    <a:p>
                      <a:endParaRPr lang="en-US" sz="1050" dirty="0"/>
                    </a:p>
                  </a:txBody>
                  <a:tcPr/>
                </a:tc>
                <a:tc>
                  <a:txBody>
                    <a:bodyPr/>
                    <a:lstStyle/>
                    <a:p>
                      <a:r>
                        <a:rPr lang="en-US" sz="1050" dirty="0"/>
                        <a:t>Conduct Performance Test</a:t>
                      </a:r>
                    </a:p>
                  </a:txBody>
                  <a:tcPr/>
                </a:tc>
                <a:tc>
                  <a:txBody>
                    <a:bodyPr/>
                    <a:lstStyle/>
                    <a:p>
                      <a:r>
                        <a:rPr lang="en-US" sz="1050" dirty="0"/>
                        <a:t>24-Jul-2023</a:t>
                      </a:r>
                    </a:p>
                  </a:txBody>
                  <a:tcPr/>
                </a:tc>
                <a:tc>
                  <a:txBody>
                    <a:bodyPr/>
                    <a:lstStyle/>
                    <a:p>
                      <a:r>
                        <a:rPr lang="en-US" sz="1050" dirty="0"/>
                        <a:t>25-Jul-2023</a:t>
                      </a:r>
                    </a:p>
                  </a:txBody>
                  <a:tcPr/>
                </a:tc>
                <a:tc>
                  <a:txBody>
                    <a:bodyPr/>
                    <a:lstStyle/>
                    <a:p>
                      <a:r>
                        <a:rPr lang="en-IN" sz="1050" dirty="0"/>
                        <a:t>Not Started</a:t>
                      </a:r>
                      <a:endParaRPr lang="en-US" sz="1050" dirty="0"/>
                    </a:p>
                  </a:txBody>
                  <a:tcPr/>
                </a:tc>
                <a:tc>
                  <a:txBody>
                    <a:bodyPr/>
                    <a:lstStyle/>
                    <a:p>
                      <a:endParaRPr lang="en-US" sz="1050" dirty="0"/>
                    </a:p>
                  </a:txBody>
                  <a:tcPr/>
                </a:tc>
                <a:tc>
                  <a:txBody>
                    <a:bodyPr/>
                    <a:lstStyle/>
                    <a:p>
                      <a:r>
                        <a:rPr lang="en-IN" sz="1050" dirty="0"/>
                        <a:t>?</a:t>
                      </a:r>
                      <a:endParaRPr lang="en-US" sz="1050" dirty="0"/>
                    </a:p>
                  </a:txBody>
                  <a:tcPr/>
                </a:tc>
                <a:tc>
                  <a:txBody>
                    <a:bodyPr/>
                    <a:lstStyle/>
                    <a:p>
                      <a:r>
                        <a:rPr lang="en-US" sz="1050" dirty="0"/>
                        <a:t>POC  - ? , CCBLW team to check automation test team / Check with Rajesh</a:t>
                      </a:r>
                    </a:p>
                  </a:txBody>
                  <a:tcPr/>
                </a:tc>
                <a:extLst>
                  <a:ext uri="{0D108BD9-81ED-4DB2-BD59-A6C34878D82A}">
                    <a16:rowId xmlns:a16="http://schemas.microsoft.com/office/drawing/2014/main" val="4159070807"/>
                  </a:ext>
                </a:extLst>
              </a:tr>
              <a:tr h="965316">
                <a:tc>
                  <a:txBody>
                    <a:bodyPr/>
                    <a:lstStyle/>
                    <a:p>
                      <a:r>
                        <a:rPr lang="en-US" sz="1050" dirty="0"/>
                        <a:t>Aggregate Functionality Conversion</a:t>
                      </a:r>
                    </a:p>
                  </a:txBody>
                  <a:tcPr/>
                </a:tc>
                <a:tc>
                  <a:txBody>
                    <a:bodyPr/>
                    <a:lstStyle/>
                    <a:p>
                      <a:endParaRPr lang="en-US" sz="1050" dirty="0"/>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11-Aug-2023</a:t>
                      </a:r>
                    </a:p>
                    <a:p>
                      <a:endParaRPr lang="en-US" sz="1050" dirty="0"/>
                    </a:p>
                  </a:txBody>
                  <a:tcPr/>
                </a:tc>
                <a:tc>
                  <a:txBody>
                    <a:bodyPr/>
                    <a:lstStyle/>
                    <a:p>
                      <a:r>
                        <a:rPr lang="en-IN" sz="1050" dirty="0"/>
                        <a:t>Not Started</a:t>
                      </a:r>
                      <a:endParaRPr lang="en-US" sz="1050" dirty="0"/>
                    </a:p>
                  </a:txBody>
                  <a:tcPr/>
                </a:tc>
                <a:tc>
                  <a:txBody>
                    <a:bodyPr/>
                    <a:lstStyle/>
                    <a:p>
                      <a:endParaRPr lang="en-US" sz="1050" dirty="0"/>
                    </a:p>
                  </a:txBody>
                  <a:tcPr/>
                </a:tc>
                <a:tc>
                  <a:txBody>
                    <a:bodyPr/>
                    <a:lstStyle/>
                    <a:p>
                      <a:r>
                        <a:rPr lang="en-US" sz="1050" dirty="0"/>
                        <a:t>NA</a:t>
                      </a:r>
                    </a:p>
                  </a:txBody>
                  <a:tcPr/>
                </a:tc>
                <a:tc>
                  <a:txBody>
                    <a:bodyPr/>
                    <a:lstStyle/>
                    <a:p>
                      <a:r>
                        <a:rPr lang="en-US" sz="1050" dirty="0"/>
                        <a:t>Need to have meeting with Data platform  team -  ( datahub - DataMart ) ,they need to get data from Mongo BII</a:t>
                      </a:r>
                    </a:p>
                  </a:txBody>
                  <a:tcPr/>
                </a:tc>
                <a:extLst>
                  <a:ext uri="{0D108BD9-81ED-4DB2-BD59-A6C34878D82A}">
                    <a16:rowId xmlns:a16="http://schemas.microsoft.com/office/drawing/2014/main" val="3960855003"/>
                  </a:ext>
                </a:extLst>
              </a:tr>
              <a:tr h="792878">
                <a:tc>
                  <a:txBody>
                    <a:bodyPr/>
                    <a:lstStyle/>
                    <a:p>
                      <a:endParaRPr lang="en-US" sz="1050" dirty="0"/>
                    </a:p>
                  </a:txBody>
                  <a:tcPr/>
                </a:tc>
                <a:tc>
                  <a:txBody>
                    <a:bodyPr/>
                    <a:lstStyle/>
                    <a:p>
                      <a:r>
                        <a:rPr lang="en-US" sz="1050" dirty="0"/>
                        <a:t>Internal Reporting / Dashboards - Aggregate(Mongo db and Sql Server )</a:t>
                      </a:r>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04-Aug-2023</a:t>
                      </a:r>
                    </a:p>
                  </a:txBody>
                  <a:tcPr/>
                </a:tc>
                <a:tc>
                  <a:txBody>
                    <a:bodyPr/>
                    <a:lstStyle/>
                    <a:p>
                      <a:r>
                        <a:rPr lang="en-IN" sz="1050" dirty="0"/>
                        <a:t>Not Started</a:t>
                      </a:r>
                      <a:endParaRPr lang="en-US" sz="1050" dirty="0"/>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p>
                      <a:endParaRPr lang="en-US" sz="1050" dirty="0"/>
                    </a:p>
                  </a:txBody>
                  <a:tcPr/>
                </a:tc>
                <a:tc>
                  <a:txBody>
                    <a:bodyPr/>
                    <a:lstStyle/>
                    <a:p>
                      <a:r>
                        <a:rPr lang="en-US" sz="1050" dirty="0"/>
                        <a:t>Will create common bpm service , which will get data from Mongo db and sql server</a:t>
                      </a:r>
                    </a:p>
                  </a:txBody>
                  <a:tcPr/>
                </a:tc>
                <a:extLst>
                  <a:ext uri="{0D108BD9-81ED-4DB2-BD59-A6C34878D82A}">
                    <a16:rowId xmlns:a16="http://schemas.microsoft.com/office/drawing/2014/main" val="820295371"/>
                  </a:ext>
                </a:extLst>
              </a:tr>
              <a:tr h="463667">
                <a:tc>
                  <a:txBody>
                    <a:bodyPr/>
                    <a:lstStyle/>
                    <a:p>
                      <a:endParaRPr lang="en-US" sz="1050" dirty="0"/>
                    </a:p>
                  </a:txBody>
                  <a:tcPr/>
                </a:tc>
                <a:tc>
                  <a:txBody>
                    <a:bodyPr/>
                    <a:lstStyle/>
                    <a:p>
                      <a:r>
                        <a:rPr lang="en-US" sz="1050" dirty="0"/>
                        <a:t>External Reporting </a:t>
                      </a:r>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04-Aug-2023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Not Started</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p>
                      <a:endParaRPr lang="en-US" sz="1050" dirty="0"/>
                    </a:p>
                  </a:txBody>
                  <a:tcPr/>
                </a:tc>
                <a:tc>
                  <a:txBody>
                    <a:bodyPr/>
                    <a:lstStyle/>
                    <a:p>
                      <a:r>
                        <a:rPr lang="en-US" sz="1050" dirty="0"/>
                        <a:t>Need to have meeting with external Reporting team -  ( Tableau - Dash  </a:t>
                      </a:r>
                      <a:r>
                        <a:rPr lang="en-US" sz="1050" dirty="0" err="1"/>
                        <a:t>ect</a:t>
                      </a:r>
                      <a:r>
                        <a:rPr lang="en-US" sz="1050" dirty="0"/>
                        <a:t> ) ,they need to get data from Mongo BI</a:t>
                      </a:r>
                    </a:p>
                  </a:txBody>
                  <a:tcPr/>
                </a:tc>
                <a:extLst>
                  <a:ext uri="{0D108BD9-81ED-4DB2-BD59-A6C34878D82A}">
                    <a16:rowId xmlns:a16="http://schemas.microsoft.com/office/drawing/2014/main" val="928117709"/>
                  </a:ext>
                </a:extLst>
              </a:tr>
            </a:tbl>
          </a:graphicData>
        </a:graphic>
      </p:graphicFrame>
    </p:spTree>
    <p:extLst>
      <p:ext uri="{BB962C8B-B14F-4D97-AF65-F5344CB8AC3E}">
        <p14:creationId xmlns:p14="http://schemas.microsoft.com/office/powerpoint/2010/main" val="95369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F856359-363A-71BE-A99B-11C3BF830BD7}"/>
              </a:ext>
            </a:extLst>
          </p:cNvPr>
          <p:cNvGraphicFramePr>
            <a:graphicFrameLocks noGrp="1"/>
          </p:cNvGraphicFramePr>
          <p:nvPr>
            <p:ph idx="1"/>
            <p:extLst>
              <p:ext uri="{D42A27DB-BD31-4B8C-83A1-F6EECF244321}">
                <p14:modId xmlns:p14="http://schemas.microsoft.com/office/powerpoint/2010/main" val="3447487194"/>
              </p:ext>
            </p:extLst>
          </p:nvPr>
        </p:nvGraphicFramePr>
        <p:xfrm>
          <a:off x="930967" y="300829"/>
          <a:ext cx="10515600" cy="578003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3855309975"/>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35330">
                <a:tc>
                  <a:txBody>
                    <a:bodyPr/>
                    <a:lstStyle/>
                    <a:p>
                      <a:r>
                        <a:rPr lang="en-US" sz="1050"/>
                        <a:t>Items</a:t>
                      </a:r>
                      <a:endParaRPr lang="en-US" sz="1050" dirty="0"/>
                    </a:p>
                  </a:txBody>
                  <a:tcPr/>
                </a:tc>
                <a:tc>
                  <a:txBody>
                    <a:bodyPr/>
                    <a:lstStyle/>
                    <a:p>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818420">
                <a:tc>
                  <a:txBody>
                    <a:bodyPr/>
                    <a:lstStyle/>
                    <a:p>
                      <a:endParaRPr lang="en-US" sz="1050" dirty="0"/>
                    </a:p>
                  </a:txBody>
                  <a:tcPr/>
                </a:tc>
                <a:tc>
                  <a:txBody>
                    <a:bodyPr/>
                    <a:lstStyle/>
                    <a:p>
                      <a:r>
                        <a:rPr lang="en-US" sz="1050" dirty="0"/>
                        <a:t>Integration with data Platform</a:t>
                      </a:r>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04-Aug-2023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Not Started</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txBody>
                  <a:tcPr/>
                </a:tc>
                <a:tc>
                  <a:txBody>
                    <a:bodyPr/>
                    <a:lstStyle/>
                    <a:p>
                      <a:r>
                        <a:rPr lang="en-US" sz="1050" dirty="0"/>
                        <a:t>Need to have meeting with Data platform  team -  ( datahub - datamart ) ,they need to get data from Mongo BI</a:t>
                      </a:r>
                    </a:p>
                  </a:txBody>
                  <a:tcPr/>
                </a:tc>
                <a:extLst>
                  <a:ext uri="{0D108BD9-81ED-4DB2-BD59-A6C34878D82A}">
                    <a16:rowId xmlns:a16="http://schemas.microsoft.com/office/drawing/2014/main" val="2963975516"/>
                  </a:ext>
                </a:extLst>
              </a:tr>
              <a:tr h="818420">
                <a:tc>
                  <a:txBody>
                    <a:bodyPr/>
                    <a:lstStyle/>
                    <a:p>
                      <a:endParaRPr lang="en-US" sz="1050" dirty="0"/>
                    </a:p>
                  </a:txBody>
                  <a:tcPr/>
                </a:tc>
                <a:tc>
                  <a:txBody>
                    <a:bodyPr/>
                    <a:lstStyle/>
                    <a:p>
                      <a:r>
                        <a:rPr lang="en-US" sz="1050" dirty="0"/>
                        <a:t>Stored Procedures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07-Aug-2023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11-Aug-2023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Not Started</a:t>
                      </a:r>
                      <a:endParaRPr lang="en-US" sz="1050" dirty="0"/>
                    </a:p>
                    <a:p>
                      <a:endParaRPr lang="en-US" sz="1050" dirty="0"/>
                    </a:p>
                  </a:txBody>
                  <a:tcPr/>
                </a:tc>
                <a:tc>
                  <a:txBody>
                    <a:bodyPr/>
                    <a:lstStyle/>
                    <a:p>
                      <a:endParaRPr lang="en-US" sz="1050" dirty="0"/>
                    </a:p>
                  </a:txBody>
                  <a:tcPr/>
                </a:tc>
                <a:tc>
                  <a:txBody>
                    <a:bodyPr/>
                    <a:lstStyle/>
                    <a:p>
                      <a:endParaRPr lang="en-US" sz="1050" dirty="0"/>
                    </a:p>
                  </a:txBody>
                  <a:tcPr/>
                </a:tc>
                <a:tc>
                  <a:txBody>
                    <a:bodyPr/>
                    <a:lstStyle/>
                    <a:p>
                      <a:r>
                        <a:rPr lang="en-US" sz="1050" dirty="0"/>
                        <a:t>MongoDB provides the aggregation pipelines framework as mongo db does not support stored procedure</a:t>
                      </a:r>
                    </a:p>
                  </a:txBody>
                  <a:tcPr/>
                </a:tc>
                <a:extLst>
                  <a:ext uri="{0D108BD9-81ED-4DB2-BD59-A6C34878D82A}">
                    <a16:rowId xmlns:a16="http://schemas.microsoft.com/office/drawing/2014/main" val="2336791565"/>
                  </a:ext>
                </a:extLst>
              </a:tr>
              <a:tr h="818420">
                <a:tc>
                  <a:txBody>
                    <a:bodyPr/>
                    <a:lstStyle/>
                    <a:p>
                      <a:endParaRPr lang="en-US" sz="1050" dirty="0"/>
                    </a:p>
                  </a:txBody>
                  <a:tcPr/>
                </a:tc>
                <a:tc>
                  <a:txBody>
                    <a:bodyPr/>
                    <a:lstStyle/>
                    <a:p>
                      <a:r>
                        <a:rPr lang="en-US" sz="1050" dirty="0"/>
                        <a:t>Querying multiple databases/ DB Links</a:t>
                      </a:r>
                    </a:p>
                  </a:txBody>
                  <a:tcPr/>
                </a:tc>
                <a:tc>
                  <a:txBody>
                    <a:bodyPr/>
                    <a:lstStyle/>
                    <a:p>
                      <a:r>
                        <a:rPr lang="en-US" sz="105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TBD </a:t>
                      </a:r>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txBody>
                  <a:tcPr/>
                </a:tc>
                <a:tc>
                  <a:txBody>
                    <a:bodyPr/>
                    <a:lstStyle/>
                    <a:p>
                      <a:r>
                        <a:rPr lang="en-US" sz="1050" dirty="0"/>
                        <a:t>App team needs to copy data it needs from product to its own database to prevent any db links or joins with product db.</a:t>
                      </a:r>
                    </a:p>
                  </a:txBody>
                  <a:tcPr/>
                </a:tc>
                <a:extLst>
                  <a:ext uri="{0D108BD9-81ED-4DB2-BD59-A6C34878D82A}">
                    <a16:rowId xmlns:a16="http://schemas.microsoft.com/office/drawing/2014/main" val="953394717"/>
                  </a:ext>
                </a:extLst>
              </a:tr>
              <a:tr h="818420">
                <a:tc>
                  <a:txBody>
                    <a:bodyPr/>
                    <a:lstStyle/>
                    <a:p>
                      <a:r>
                        <a:rPr lang="en-US" sz="1050" dirty="0"/>
                        <a:t>Data Archival &amp; Recovery</a:t>
                      </a:r>
                    </a:p>
                  </a:txBody>
                  <a:tcPr/>
                </a:tc>
                <a:tc>
                  <a:txBody>
                    <a:bodyPr/>
                    <a:lstStyle/>
                    <a:p>
                      <a:endParaRPr lang="en-US" sz="1050" dirty="0"/>
                    </a:p>
                  </a:txBody>
                  <a:tcPr/>
                </a:tc>
                <a:tc>
                  <a:txBody>
                    <a:bodyPr/>
                    <a:lstStyle/>
                    <a:p>
                      <a:r>
                        <a:rPr lang="en-IN" sz="1050" dirty="0"/>
                        <a:t>14-Aug-2023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8-Sep-2023</a:t>
                      </a:r>
                      <a:endParaRPr lang="en-US" sz="1050" dirty="0"/>
                    </a:p>
                    <a:p>
                      <a:endParaRPr lang="en-US" sz="1050" dirty="0"/>
                    </a:p>
                  </a:txBody>
                  <a:tcPr/>
                </a:tc>
                <a:tc>
                  <a:txBody>
                    <a:bodyPr/>
                    <a:lstStyle/>
                    <a:p>
                      <a:r>
                        <a:rPr lang="en-US" sz="1050" dirty="0"/>
                        <a:t>TBD</a:t>
                      </a:r>
                    </a:p>
                  </a:txBody>
                  <a:tcPr/>
                </a:tc>
                <a:tc>
                  <a:txBody>
                    <a:bodyPr/>
                    <a:lstStyle/>
                    <a:p>
                      <a:endParaRPr lang="en-US" sz="1050" dirty="0"/>
                    </a:p>
                  </a:txBody>
                  <a:tcPr/>
                </a:tc>
                <a:tc>
                  <a:txBody>
                    <a:bodyPr/>
                    <a:lstStyle/>
                    <a:p>
                      <a:r>
                        <a:rPr lang="en-IN" sz="1050" dirty="0"/>
                        <a:t>NA</a:t>
                      </a:r>
                      <a:endParaRPr lang="en-US" sz="1050" dirty="0"/>
                    </a:p>
                  </a:txBody>
                  <a:tcPr/>
                </a:tc>
                <a:tc>
                  <a:txBody>
                    <a:bodyPr/>
                    <a:lstStyle/>
                    <a:p>
                      <a:endParaRPr lang="en-US" sz="1050" dirty="0"/>
                    </a:p>
                  </a:txBody>
                  <a:tcPr/>
                </a:tc>
                <a:extLst>
                  <a:ext uri="{0D108BD9-81ED-4DB2-BD59-A6C34878D82A}">
                    <a16:rowId xmlns:a16="http://schemas.microsoft.com/office/drawing/2014/main" val="939447271"/>
                  </a:ext>
                </a:extLst>
              </a:tr>
              <a:tr h="818420">
                <a:tc>
                  <a:txBody>
                    <a:bodyPr/>
                    <a:lstStyle/>
                    <a:p>
                      <a:endParaRPr lang="en-US" sz="1050" dirty="0"/>
                    </a:p>
                  </a:txBody>
                  <a:tcPr/>
                </a:tc>
                <a:tc>
                  <a:txBody>
                    <a:bodyPr/>
                    <a:lstStyle/>
                    <a:p>
                      <a:r>
                        <a:rPr lang="en-US" sz="1050" dirty="0"/>
                        <a:t>Data Archival </a:t>
                      </a:r>
                    </a:p>
                  </a:txBody>
                  <a:tcPr/>
                </a:tc>
                <a:tc>
                  <a:txBody>
                    <a:bodyPr/>
                    <a:lstStyle/>
                    <a:p>
                      <a:r>
                        <a:rPr lang="en-IN" sz="1050" dirty="0"/>
                        <a:t>14-Aug-2023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25-Aug-2023</a:t>
                      </a:r>
                      <a:endParaRPr lang="en-US" sz="1050" dirty="0"/>
                    </a:p>
                  </a:txBody>
                  <a:tcPr/>
                </a:tc>
                <a:tc>
                  <a:txBody>
                    <a:bodyPr/>
                    <a:lstStyle/>
                    <a:p>
                      <a:r>
                        <a:rPr lang="en-IN" sz="1050" dirty="0"/>
                        <a:t>TBD</a:t>
                      </a:r>
                      <a:endParaRPr lang="en-US" sz="1050" dirty="0"/>
                    </a:p>
                  </a:txBody>
                  <a:tcPr/>
                </a:tc>
                <a:tc>
                  <a:txBody>
                    <a:bodyPr/>
                    <a:lstStyle/>
                    <a:p>
                      <a:endParaRPr lang="en-US" sz="1050" dirty="0"/>
                    </a:p>
                  </a:txBody>
                  <a:tcPr/>
                </a:tc>
                <a:tc>
                  <a:txBody>
                    <a:bodyPr/>
                    <a:lstStyle/>
                    <a:p>
                      <a:r>
                        <a:rPr lang="en-IN" sz="1050" dirty="0"/>
                        <a:t>NA</a:t>
                      </a:r>
                      <a:endParaRPr lang="en-US" sz="1050" dirty="0"/>
                    </a:p>
                  </a:txBody>
                  <a:tcPr/>
                </a:tc>
                <a:tc>
                  <a:txBody>
                    <a:bodyPr/>
                    <a:lstStyle/>
                    <a:p>
                      <a:r>
                        <a:rPr lang="en-US" sz="1050" dirty="0"/>
                        <a:t>Do we need archive data in mondo db  like sql ? Can we only archive data in Mongo BI? Remove data  from Mongo DB</a:t>
                      </a:r>
                    </a:p>
                  </a:txBody>
                  <a:tcPr/>
                </a:tc>
                <a:extLst>
                  <a:ext uri="{0D108BD9-81ED-4DB2-BD59-A6C34878D82A}">
                    <a16:rowId xmlns:a16="http://schemas.microsoft.com/office/drawing/2014/main" val="3940981870"/>
                  </a:ext>
                </a:extLst>
              </a:tr>
            </a:tbl>
          </a:graphicData>
        </a:graphic>
      </p:graphicFrame>
    </p:spTree>
    <p:extLst>
      <p:ext uri="{BB962C8B-B14F-4D97-AF65-F5344CB8AC3E}">
        <p14:creationId xmlns:p14="http://schemas.microsoft.com/office/powerpoint/2010/main" val="3559373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F856359-363A-71BE-A99B-11C3BF830BD7}"/>
              </a:ext>
            </a:extLst>
          </p:cNvPr>
          <p:cNvGraphicFramePr>
            <a:graphicFrameLocks noGrp="1"/>
          </p:cNvGraphicFramePr>
          <p:nvPr>
            <p:ph idx="1"/>
            <p:extLst>
              <p:ext uri="{D42A27DB-BD31-4B8C-83A1-F6EECF244321}">
                <p14:modId xmlns:p14="http://schemas.microsoft.com/office/powerpoint/2010/main" val="4044914195"/>
              </p:ext>
            </p:extLst>
          </p:nvPr>
        </p:nvGraphicFramePr>
        <p:xfrm>
          <a:off x="930967" y="300829"/>
          <a:ext cx="10515600" cy="230531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3855309975"/>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35330">
                <a:tc>
                  <a:txBody>
                    <a:bodyPr/>
                    <a:lstStyle/>
                    <a:p>
                      <a:r>
                        <a:rPr lang="en-US" sz="1050"/>
                        <a:t>Items</a:t>
                      </a:r>
                      <a:endParaRPr lang="en-US" sz="1050" dirty="0"/>
                    </a:p>
                  </a:txBody>
                  <a:tcPr/>
                </a:tc>
                <a:tc>
                  <a:txBody>
                    <a:bodyPr/>
                    <a:lstStyle/>
                    <a:p>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818420">
                <a:tc>
                  <a:txBody>
                    <a:bodyPr/>
                    <a:lstStyle/>
                    <a:p>
                      <a:endParaRPr lang="en-US" sz="1050" dirty="0"/>
                    </a:p>
                  </a:txBody>
                  <a:tcPr/>
                </a:tc>
                <a:tc>
                  <a:txBody>
                    <a:bodyPr/>
                    <a:lstStyle/>
                    <a:p>
                      <a:r>
                        <a:rPr lang="en-US" sz="1050" dirty="0"/>
                        <a:t>Recover Instances from Archive data</a:t>
                      </a:r>
                    </a:p>
                  </a:txBody>
                  <a:tcPr/>
                </a:tc>
                <a:tc>
                  <a:txBody>
                    <a:bodyPr/>
                    <a:lstStyle/>
                    <a:p>
                      <a:r>
                        <a:rPr lang="en-IN" sz="1050" dirty="0"/>
                        <a:t>28-Aug-2023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8-Sep-2023</a:t>
                      </a:r>
                      <a:endParaRPr lang="en-US" sz="1050" dirty="0"/>
                    </a:p>
                  </a:txBody>
                  <a:tcPr/>
                </a:tc>
                <a:tc>
                  <a:txBody>
                    <a:bodyPr/>
                    <a:lstStyle/>
                    <a:p>
                      <a:r>
                        <a:rPr lang="en-IN" sz="1050" dirty="0"/>
                        <a:t>TBD</a:t>
                      </a:r>
                      <a:endParaRPr lang="en-US" sz="1050" dirty="0"/>
                    </a:p>
                  </a:txBody>
                  <a:tcPr/>
                </a:tc>
                <a:tc>
                  <a:txBody>
                    <a:bodyPr/>
                    <a:lstStyle/>
                    <a:p>
                      <a:endParaRPr lang="en-US" sz="1050" dirty="0"/>
                    </a:p>
                  </a:txBody>
                  <a:tcPr/>
                </a:tc>
                <a:tc>
                  <a:txBody>
                    <a:bodyPr/>
                    <a:lstStyle/>
                    <a:p>
                      <a:r>
                        <a:rPr lang="en-IN" sz="1050" dirty="0"/>
                        <a:t>NA</a:t>
                      </a:r>
                      <a:endParaRPr lang="en-US" sz="1050" dirty="0"/>
                    </a:p>
                  </a:txBody>
                  <a:tcPr/>
                </a:tc>
                <a:tc>
                  <a:txBody>
                    <a:bodyPr/>
                    <a:lstStyle/>
                    <a:p>
                      <a:r>
                        <a:rPr lang="en-US" sz="1050" dirty="0"/>
                        <a:t>are we using store procedure to recover instances ? Is there any separate utility exposed to team?</a:t>
                      </a:r>
                    </a:p>
                  </a:txBody>
                  <a:tcPr/>
                </a:tc>
                <a:extLst>
                  <a:ext uri="{0D108BD9-81ED-4DB2-BD59-A6C34878D82A}">
                    <a16:rowId xmlns:a16="http://schemas.microsoft.com/office/drawing/2014/main" val="3204649323"/>
                  </a:ext>
                </a:extLst>
              </a:tr>
              <a:tr h="818420">
                <a:tc>
                  <a:txBody>
                    <a:bodyPr/>
                    <a:lstStyle/>
                    <a:p>
                      <a:r>
                        <a:rPr lang="en-US" sz="1050" dirty="0"/>
                        <a:t>Data Export to ELZ </a:t>
                      </a:r>
                    </a:p>
                  </a:txBody>
                  <a:tcPr/>
                </a:tc>
                <a:tc>
                  <a:txBody>
                    <a:bodyPr/>
                    <a:lstStyle/>
                    <a:p>
                      <a:endParaRPr lang="en-US" sz="1050" dirty="0"/>
                    </a:p>
                  </a:txBody>
                  <a:tcPr/>
                </a:tc>
                <a:tc>
                  <a:txBody>
                    <a:bodyPr/>
                    <a:lstStyle/>
                    <a:p>
                      <a:r>
                        <a:rPr lang="en-IN" sz="1050" dirty="0"/>
                        <a:t>?</a:t>
                      </a:r>
                      <a:endParaRPr lang="en-US" sz="1050" dirty="0"/>
                    </a:p>
                  </a:txBody>
                  <a:tcPr/>
                </a:tc>
                <a:tc>
                  <a:txBody>
                    <a:bodyPr/>
                    <a:lstStyle/>
                    <a:p>
                      <a:r>
                        <a:rPr lang="en-IN" sz="1050" dirty="0"/>
                        <a:t>?</a:t>
                      </a:r>
                      <a:endParaRPr lang="en-US" sz="1050" dirty="0"/>
                    </a:p>
                  </a:txBody>
                  <a:tcPr/>
                </a:tc>
                <a:tc>
                  <a:txBody>
                    <a:bodyPr/>
                    <a:lstStyle/>
                    <a:p>
                      <a:r>
                        <a:rPr lang="en-IN" sz="1050" dirty="0"/>
                        <a:t>TBD</a:t>
                      </a:r>
                      <a:endParaRPr lang="en-US" sz="1050" dirty="0"/>
                    </a:p>
                  </a:txBody>
                  <a:tcPr/>
                </a:tc>
                <a:tc>
                  <a:txBody>
                    <a:bodyPr/>
                    <a:lstStyle/>
                    <a:p>
                      <a:endParaRPr lang="en-US" sz="1050" dirty="0"/>
                    </a:p>
                  </a:txBody>
                  <a:tcPr/>
                </a:tc>
                <a:tc>
                  <a:txBody>
                    <a:bodyPr/>
                    <a:lstStyle/>
                    <a:p>
                      <a:r>
                        <a:rPr lang="en-IN" sz="1050" dirty="0"/>
                        <a:t>NA</a:t>
                      </a:r>
                      <a:endParaRPr lang="en-US" sz="1050" dirty="0"/>
                    </a:p>
                  </a:txBody>
                  <a:tcPr/>
                </a:tc>
                <a:tc>
                  <a:txBody>
                    <a:bodyPr/>
                    <a:lstStyle/>
                    <a:p>
                      <a:endParaRPr lang="en-US" sz="1050" dirty="0"/>
                    </a:p>
                  </a:txBody>
                  <a:tcPr/>
                </a:tc>
                <a:extLst>
                  <a:ext uri="{0D108BD9-81ED-4DB2-BD59-A6C34878D82A}">
                    <a16:rowId xmlns:a16="http://schemas.microsoft.com/office/drawing/2014/main" val="970661804"/>
                  </a:ext>
                </a:extLst>
              </a:tr>
            </a:tbl>
          </a:graphicData>
        </a:graphic>
      </p:graphicFrame>
    </p:spTree>
    <p:extLst>
      <p:ext uri="{BB962C8B-B14F-4D97-AF65-F5344CB8AC3E}">
        <p14:creationId xmlns:p14="http://schemas.microsoft.com/office/powerpoint/2010/main" val="1387397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Current DB Design - Problems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93931"/>
            <a:ext cx="10465341" cy="5106869"/>
          </a:xfrm>
        </p:spPr>
        <p:txBody>
          <a:bodyPr>
            <a:normAutofit/>
          </a:bodyPr>
          <a:lstStyle/>
          <a:p>
            <a:r>
              <a:rPr lang="en-US" b="1" dirty="0"/>
              <a:t>Impact on performance:</a:t>
            </a:r>
          </a:p>
          <a:p>
            <a:pPr lvl="1"/>
            <a:r>
              <a:rPr lang="en-US" b="1" dirty="0"/>
              <a:t>Slow response due to joins/complex queries</a:t>
            </a:r>
          </a:p>
          <a:p>
            <a:pPr lvl="1"/>
            <a:r>
              <a:rPr lang="en-US" b="1" dirty="0"/>
              <a:t>Timeout, lockout issues:</a:t>
            </a:r>
            <a:endParaRPr lang="en-US" dirty="0"/>
          </a:p>
        </p:txBody>
      </p:sp>
      <p:pic>
        <p:nvPicPr>
          <p:cNvPr id="5" name="Picture 4">
            <a:extLst>
              <a:ext uri="{FF2B5EF4-FFF2-40B4-BE49-F238E27FC236}">
                <a16:creationId xmlns:a16="http://schemas.microsoft.com/office/drawing/2014/main" id="{E5322533-8EB7-8A58-645F-CE5C609CCE31}"/>
              </a:ext>
            </a:extLst>
          </p:cNvPr>
          <p:cNvPicPr>
            <a:picLocks noChangeAspect="1"/>
          </p:cNvPicPr>
          <p:nvPr/>
        </p:nvPicPr>
        <p:blipFill>
          <a:blip r:embed="rId2"/>
          <a:stretch>
            <a:fillRect/>
          </a:stretch>
        </p:blipFill>
        <p:spPr>
          <a:xfrm>
            <a:off x="2610849" y="3123572"/>
            <a:ext cx="7425941" cy="3200227"/>
          </a:xfrm>
          <a:prstGeom prst="rect">
            <a:avLst/>
          </a:prstGeom>
        </p:spPr>
      </p:pic>
      <p:sp>
        <p:nvSpPr>
          <p:cNvPr id="6" name="TextBox 5">
            <a:extLst>
              <a:ext uri="{FF2B5EF4-FFF2-40B4-BE49-F238E27FC236}">
                <a16:creationId xmlns:a16="http://schemas.microsoft.com/office/drawing/2014/main" id="{A5FF24F9-3B3F-2AFD-46B4-02E6652E177C}"/>
              </a:ext>
            </a:extLst>
          </p:cNvPr>
          <p:cNvSpPr txBox="1"/>
          <p:nvPr/>
        </p:nvSpPr>
        <p:spPr>
          <a:xfrm>
            <a:off x="2656572" y="2723947"/>
            <a:ext cx="7380218" cy="307777"/>
          </a:xfrm>
          <a:prstGeom prst="rect">
            <a:avLst/>
          </a:prstGeom>
          <a:solidFill>
            <a:schemeClr val="accent5">
              <a:lumMod val="60000"/>
              <a:lumOff val="40000"/>
            </a:schemeClr>
          </a:solidFill>
        </p:spPr>
        <p:txBody>
          <a:bodyPr wrap="square" rtlCol="0">
            <a:spAutoFit/>
          </a:bodyPr>
          <a:lstStyle/>
          <a:p>
            <a:r>
              <a:rPr lang="en-US" sz="1400" dirty="0"/>
              <a:t>Load Test Performed with 500 concurrent users in IT Stack2 as part of POC. Time in milliseconds </a:t>
            </a:r>
          </a:p>
        </p:txBody>
      </p:sp>
      <p:sp>
        <p:nvSpPr>
          <p:cNvPr id="8" name="Oval Callout 7">
            <a:extLst>
              <a:ext uri="{FF2B5EF4-FFF2-40B4-BE49-F238E27FC236}">
                <a16:creationId xmlns:a16="http://schemas.microsoft.com/office/drawing/2014/main" id="{F8957CA0-6BE3-85C2-D89B-D722ECC884EE}"/>
              </a:ext>
            </a:extLst>
          </p:cNvPr>
          <p:cNvSpPr/>
          <p:nvPr/>
        </p:nvSpPr>
        <p:spPr>
          <a:xfrm>
            <a:off x="7063531" y="755061"/>
            <a:ext cx="4521666" cy="1644190"/>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endParaRPr>
          </a:p>
          <a:p>
            <a:r>
              <a:rPr lang="en-US" sz="1000" dirty="0">
                <a:solidFill>
                  <a:srgbClr val="FF0000"/>
                </a:solidFill>
              </a:rPr>
              <a:t>We can run simple queries/ single table queries &amp; build logic of e.g., populating objects, object lists at the application level, but it is not an optimal approach versus a database which is well versed with objects where we can use its powerful query engine to perform object operations. Generally, </a:t>
            </a:r>
            <a:r>
              <a:rPr lang="en-US" sz="1000" dirty="0">
                <a:solidFill>
                  <a:srgbClr val="FF0000"/>
                </a:solidFill>
                <a:effectLst/>
                <a:ea typeface="Times New Roman" panose="02020603050405020304" pitchFamily="18" charset="0"/>
              </a:rPr>
              <a:t>Query execution is more  optimized at data layer versus if we do same at application layer</a:t>
            </a:r>
            <a:endParaRPr lang="en-US" sz="1000" dirty="0">
              <a:solidFill>
                <a:srgbClr val="FF0000"/>
              </a:solidFill>
            </a:endParaRPr>
          </a:p>
          <a:p>
            <a:pPr algn="ctr"/>
            <a:endParaRPr lang="en-US" dirty="0"/>
          </a:p>
        </p:txBody>
      </p:sp>
    </p:spTree>
    <p:extLst>
      <p:ext uri="{BB962C8B-B14F-4D97-AF65-F5344CB8AC3E}">
        <p14:creationId xmlns:p14="http://schemas.microsoft.com/office/powerpoint/2010/main" val="280462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Idea</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endParaRPr lang="en-US" sz="1800" b="1" dirty="0"/>
          </a:p>
          <a:p>
            <a:endParaRPr lang="en-US" sz="1800" b="1" dirty="0"/>
          </a:p>
          <a:p>
            <a:r>
              <a:rPr lang="en-US" sz="2400" b="1" dirty="0"/>
              <a:t>Our Hunch is:</a:t>
            </a:r>
          </a:p>
          <a:p>
            <a:pPr marL="0" indent="0">
              <a:buNone/>
            </a:pPr>
            <a:endParaRPr lang="en-US" sz="2400" b="1" dirty="0"/>
          </a:p>
          <a:p>
            <a:pPr marL="457200" lvl="1" indent="0">
              <a:buNone/>
            </a:pPr>
            <a:r>
              <a:rPr lang="en-US" b="1" dirty="0"/>
              <a:t>“We need an object-oriented data store where objects can be mapped directly to db model to be able to save/retrieve objects As-Is and we don’t need to perform additional db modeling. That data store or object store should always return consistent data. The data store should be flexible where changes in the objects can be accommodated on the fly. NoSQL DB may be a good fit here”</a:t>
            </a:r>
          </a:p>
        </p:txBody>
      </p:sp>
    </p:spTree>
    <p:extLst>
      <p:ext uri="{BB962C8B-B14F-4D97-AF65-F5344CB8AC3E}">
        <p14:creationId xmlns:p14="http://schemas.microsoft.com/office/powerpoint/2010/main" val="224382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Business Case: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3347678"/>
            <a:ext cx="10465341" cy="3347319"/>
          </a:xfrm>
        </p:spPr>
        <p:txBody>
          <a:bodyPr>
            <a:normAutofit fontScale="92500" lnSpcReduction="10000"/>
          </a:bodyPr>
          <a:lstStyle/>
          <a:p>
            <a:r>
              <a:rPr lang="en-US" b="1" dirty="0">
                <a:latin typeface="Calibri" panose="020F0502020204030204" pitchFamily="34" charset="0"/>
              </a:rPr>
              <a:t>O</a:t>
            </a:r>
            <a:r>
              <a:rPr lang="en-US" b="1" dirty="0">
                <a:effectLst/>
                <a:latin typeface="Calibri" panose="020F0502020204030204" pitchFamily="34" charset="0"/>
              </a:rPr>
              <a:t>bject-oriented applications/workflows to handle Business </a:t>
            </a:r>
            <a:r>
              <a:rPr lang="en-US" b="1" dirty="0">
                <a:latin typeface="Calibri" panose="020F0502020204030204" pitchFamily="34" charset="0"/>
              </a:rPr>
              <a:t>Case entirely</a:t>
            </a:r>
            <a:r>
              <a:rPr lang="en-US" b="1" dirty="0">
                <a:effectLst/>
                <a:latin typeface="Calibri" panose="020F0502020204030204" pitchFamily="34" charset="0"/>
              </a:rPr>
              <a:t> (Business Transaction Workflow), like Account or Loan Onboarding applications. </a:t>
            </a:r>
          </a:p>
          <a:p>
            <a:pPr lvl="1"/>
            <a:r>
              <a:rPr lang="en-US" sz="2000" dirty="0">
                <a:effectLst/>
                <a:latin typeface="Calibri" panose="020F0502020204030204" pitchFamily="34" charset="0"/>
              </a:rPr>
              <a:t>Some aspects of business Transactions are: </a:t>
            </a:r>
            <a:endParaRPr lang="en-US" sz="2000" dirty="0"/>
          </a:p>
          <a:p>
            <a:pPr lvl="2"/>
            <a:r>
              <a:rPr lang="en-US" sz="1200" dirty="0">
                <a:effectLst/>
                <a:latin typeface="Calibri" panose="020F0502020204030204" pitchFamily="34" charset="0"/>
              </a:rPr>
              <a:t>Data is captured from GUIs and is maintained in business objects within the scope of process instance. </a:t>
            </a:r>
            <a:endParaRPr lang="en-US" sz="1200" dirty="0"/>
          </a:p>
          <a:p>
            <a:pPr lvl="2"/>
            <a:r>
              <a:rPr lang="en-US" sz="1200" dirty="0">
                <a:effectLst/>
                <a:latin typeface="Calibri" panose="020F0502020204030204" pitchFamily="34" charset="0"/>
              </a:rPr>
              <a:t>Objects need to be saved As-Is or retrieved As-Is to prevent extra development effort for transformations for persistence. </a:t>
            </a:r>
            <a:endParaRPr lang="en-US" sz="1200" dirty="0"/>
          </a:p>
          <a:p>
            <a:pPr lvl="2"/>
            <a:r>
              <a:rPr lang="en-US" sz="1200" dirty="0">
                <a:effectLst/>
                <a:latin typeface="Calibri" panose="020F0502020204030204" pitchFamily="34" charset="0"/>
              </a:rPr>
              <a:t>Group of CRUD operations are performed as database transactions within the scope of Business Transaction. </a:t>
            </a:r>
            <a:endParaRPr lang="en-US" sz="1200" dirty="0"/>
          </a:p>
          <a:p>
            <a:pPr lvl="2"/>
            <a:r>
              <a:rPr lang="en-US" sz="1200" dirty="0">
                <a:effectLst/>
                <a:latin typeface="Calibri" panose="020F0502020204030204" pitchFamily="34" charset="0"/>
              </a:rPr>
              <a:t>There can be reports that can look outside Business Transactions, but CRUD operations for persistence specifically update, insert, delete are not performed by reports and it is just Reading data across Business </a:t>
            </a:r>
            <a:r>
              <a:rPr lang="en-US" sz="1200" dirty="0"/>
              <a:t> </a:t>
            </a:r>
            <a:r>
              <a:rPr lang="en-US" sz="1200" dirty="0">
                <a:latin typeface="Calibri" panose="020F0502020204030204" pitchFamily="34" charset="0"/>
              </a:rPr>
              <a:t>t</a:t>
            </a:r>
            <a:r>
              <a:rPr lang="en-US" sz="1200" dirty="0">
                <a:effectLst/>
                <a:latin typeface="Calibri" panose="020F0502020204030204" pitchFamily="34" charset="0"/>
              </a:rPr>
              <a:t>ransactions. </a:t>
            </a:r>
            <a:endParaRPr lang="en-US" sz="1200" dirty="0"/>
          </a:p>
          <a:p>
            <a:pPr lvl="2"/>
            <a:r>
              <a:rPr lang="en-US" sz="1200" dirty="0">
                <a:effectLst/>
                <a:latin typeface="Calibri" panose="020F0502020204030204" pitchFamily="34" charset="0"/>
              </a:rPr>
              <a:t>Any SOR data captured by Transactional application should be saved to appropriate SORs and it should not become SOR itself. </a:t>
            </a:r>
          </a:p>
          <a:p>
            <a:pPr lvl="2"/>
            <a:r>
              <a:rPr lang="en-US" sz="1200" dirty="0">
                <a:effectLst/>
                <a:latin typeface="Calibri" panose="020F0502020204030204" pitchFamily="34" charset="0"/>
              </a:rPr>
              <a:t>Data should be moved from Transaction application to Data Platform where data is transformed into a form to better suit Reports. </a:t>
            </a:r>
            <a:endParaRPr lang="en-US" sz="1200" dirty="0"/>
          </a:p>
          <a:p>
            <a:pPr lvl="2"/>
            <a:r>
              <a:rPr lang="en-US" sz="1200" dirty="0">
                <a:effectLst/>
                <a:latin typeface="Calibri" panose="020F0502020204030204" pitchFamily="34" charset="0"/>
              </a:rPr>
              <a:t>A Business transaction requires data consistency by nature. </a:t>
            </a:r>
          </a:p>
          <a:p>
            <a:pPr lvl="2"/>
            <a:r>
              <a:rPr lang="en-US" sz="1200" dirty="0">
                <a:effectLst/>
                <a:latin typeface="Calibri" panose="020F0502020204030204" pitchFamily="34" charset="0"/>
              </a:rPr>
              <a:t>Changes in handling of Business Transaction require changes in business Objects’ models so persistence layer should be flexible enough to accommodate their changes. </a:t>
            </a:r>
            <a:endParaRPr lang="en-US" sz="1200" dirty="0">
              <a:effectLst/>
            </a:endParaRPr>
          </a:p>
        </p:txBody>
      </p:sp>
      <p:pic>
        <p:nvPicPr>
          <p:cNvPr id="2" name="Picture 1">
            <a:extLst>
              <a:ext uri="{FF2B5EF4-FFF2-40B4-BE49-F238E27FC236}">
                <a16:creationId xmlns:a16="http://schemas.microsoft.com/office/drawing/2014/main" id="{F73D6B66-EF41-6E29-38B4-516B1ABD3E5B}"/>
              </a:ext>
            </a:extLst>
          </p:cNvPr>
          <p:cNvPicPr>
            <a:picLocks noChangeAspect="1"/>
          </p:cNvPicPr>
          <p:nvPr/>
        </p:nvPicPr>
        <p:blipFill>
          <a:blip r:embed="rId2"/>
          <a:stretch>
            <a:fillRect/>
          </a:stretch>
        </p:blipFill>
        <p:spPr>
          <a:xfrm>
            <a:off x="664942" y="1237630"/>
            <a:ext cx="6280349" cy="2140838"/>
          </a:xfrm>
          <a:prstGeom prst="rect">
            <a:avLst/>
          </a:prstGeom>
        </p:spPr>
      </p:pic>
      <p:sp>
        <p:nvSpPr>
          <p:cNvPr id="8" name="Oval Callout 7">
            <a:extLst>
              <a:ext uri="{FF2B5EF4-FFF2-40B4-BE49-F238E27FC236}">
                <a16:creationId xmlns:a16="http://schemas.microsoft.com/office/drawing/2014/main" id="{F8957CA0-6BE3-85C2-D89B-D722ECC884EE}"/>
              </a:ext>
            </a:extLst>
          </p:cNvPr>
          <p:cNvSpPr/>
          <p:nvPr/>
        </p:nvSpPr>
        <p:spPr>
          <a:xfrm>
            <a:off x="6786695" y="1283515"/>
            <a:ext cx="5376824" cy="1855022"/>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0000"/>
              </a:solidFill>
            </a:endParaRPr>
          </a:p>
          <a:p>
            <a:r>
              <a:rPr lang="en-US" sz="1000" dirty="0">
                <a:solidFill>
                  <a:srgbClr val="FF0000"/>
                </a:solidFill>
              </a:rPr>
              <a:t>RDBMS is not great for the business case described here, but instead are good for SOR applications where data needs to be normalized into entities/tables and CRUD operations are performed on entities. Like If an organization has 70,000 employees, each employee has buildings’ access defined, this should be Saved in RDBS as Organization, Employee &amp; Building tables. Otherwise. if building object is child of employee object &amp; if there is change in building name then update will be required in thousands of places versus one place. </a:t>
            </a:r>
          </a:p>
          <a:p>
            <a:pPr algn="ctr"/>
            <a:endParaRPr lang="en-US" sz="1000" dirty="0"/>
          </a:p>
        </p:txBody>
      </p:sp>
    </p:spTree>
    <p:extLst>
      <p:ext uri="{BB962C8B-B14F-4D97-AF65-F5344CB8AC3E}">
        <p14:creationId xmlns:p14="http://schemas.microsoft.com/office/powerpoint/2010/main" val="167134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r>
              <a:rPr lang="en-US" sz="1800" b="1" dirty="0"/>
              <a:t>Development Cost Savings</a:t>
            </a:r>
          </a:p>
          <a:p>
            <a:pPr lvl="1"/>
            <a:r>
              <a:rPr lang="en-US" sz="1600" b="1" dirty="0"/>
              <a:t>Tons of code reduced to few lines instead to just bind object</a:t>
            </a:r>
          </a:p>
          <a:p>
            <a:r>
              <a:rPr lang="en-US" sz="1800" b="1" dirty="0"/>
              <a:t>Quick Access To Market</a:t>
            </a:r>
          </a:p>
          <a:p>
            <a:pPr lvl="1"/>
            <a:r>
              <a:rPr lang="en-US" sz="1600" b="1" dirty="0"/>
              <a:t>Flexible db model to incorporate object structure changes on the fly</a:t>
            </a:r>
          </a:p>
          <a:p>
            <a:pPr marL="457200" lvl="1" indent="0">
              <a:buNone/>
            </a:pPr>
            <a:endParaRPr lang="en-US" b="1" dirty="0"/>
          </a:p>
        </p:txBody>
      </p:sp>
      <p:pic>
        <p:nvPicPr>
          <p:cNvPr id="2" name="Picture 1">
            <a:extLst>
              <a:ext uri="{FF2B5EF4-FFF2-40B4-BE49-F238E27FC236}">
                <a16:creationId xmlns:a16="http://schemas.microsoft.com/office/drawing/2014/main" id="{5042B90F-9E34-C52D-04A7-CF4213181BB2}"/>
              </a:ext>
            </a:extLst>
          </p:cNvPr>
          <p:cNvPicPr>
            <a:picLocks noChangeAspect="1"/>
          </p:cNvPicPr>
          <p:nvPr/>
        </p:nvPicPr>
        <p:blipFill>
          <a:blip r:embed="rId3"/>
          <a:stretch>
            <a:fillRect/>
          </a:stretch>
        </p:blipFill>
        <p:spPr>
          <a:xfrm>
            <a:off x="838200" y="3001392"/>
            <a:ext cx="2480036" cy="2275003"/>
          </a:xfrm>
          <a:prstGeom prst="rect">
            <a:avLst/>
          </a:prstGeom>
        </p:spPr>
      </p:pic>
      <p:pic>
        <p:nvPicPr>
          <p:cNvPr id="5" name="Picture 4">
            <a:extLst>
              <a:ext uri="{FF2B5EF4-FFF2-40B4-BE49-F238E27FC236}">
                <a16:creationId xmlns:a16="http://schemas.microsoft.com/office/drawing/2014/main" id="{05B7402C-52A3-E6B1-496C-3DA3AF91E22A}"/>
              </a:ext>
            </a:extLst>
          </p:cNvPr>
          <p:cNvPicPr>
            <a:picLocks noChangeAspect="1"/>
          </p:cNvPicPr>
          <p:nvPr/>
        </p:nvPicPr>
        <p:blipFill>
          <a:blip r:embed="rId4"/>
          <a:stretch>
            <a:fillRect/>
          </a:stretch>
        </p:blipFill>
        <p:spPr>
          <a:xfrm>
            <a:off x="1105178" y="3303448"/>
            <a:ext cx="2802969" cy="2352320"/>
          </a:xfrm>
          <a:prstGeom prst="rect">
            <a:avLst/>
          </a:prstGeom>
        </p:spPr>
      </p:pic>
      <p:pic>
        <p:nvPicPr>
          <p:cNvPr id="7" name="Picture 6">
            <a:extLst>
              <a:ext uri="{FF2B5EF4-FFF2-40B4-BE49-F238E27FC236}">
                <a16:creationId xmlns:a16="http://schemas.microsoft.com/office/drawing/2014/main" id="{54377083-A46B-B7ED-F20C-BA4D99F93921}"/>
              </a:ext>
            </a:extLst>
          </p:cNvPr>
          <p:cNvPicPr>
            <a:picLocks noChangeAspect="1"/>
          </p:cNvPicPr>
          <p:nvPr/>
        </p:nvPicPr>
        <p:blipFill>
          <a:blip r:embed="rId5"/>
          <a:stretch>
            <a:fillRect/>
          </a:stretch>
        </p:blipFill>
        <p:spPr>
          <a:xfrm>
            <a:off x="1333933" y="3588364"/>
            <a:ext cx="1714043" cy="2352320"/>
          </a:xfrm>
          <a:prstGeom prst="rect">
            <a:avLst/>
          </a:prstGeom>
        </p:spPr>
      </p:pic>
      <p:pic>
        <p:nvPicPr>
          <p:cNvPr id="8" name="Picture 7">
            <a:extLst>
              <a:ext uri="{FF2B5EF4-FFF2-40B4-BE49-F238E27FC236}">
                <a16:creationId xmlns:a16="http://schemas.microsoft.com/office/drawing/2014/main" id="{4CED82BC-6A9E-9647-6846-7ECC8FDD3AA8}"/>
              </a:ext>
            </a:extLst>
          </p:cNvPr>
          <p:cNvPicPr>
            <a:picLocks noChangeAspect="1"/>
          </p:cNvPicPr>
          <p:nvPr/>
        </p:nvPicPr>
        <p:blipFill>
          <a:blip r:embed="rId6"/>
          <a:stretch>
            <a:fillRect/>
          </a:stretch>
        </p:blipFill>
        <p:spPr>
          <a:xfrm>
            <a:off x="1628505" y="3751873"/>
            <a:ext cx="2219617" cy="2594068"/>
          </a:xfrm>
          <a:prstGeom prst="rect">
            <a:avLst/>
          </a:prstGeom>
        </p:spPr>
      </p:pic>
      <p:pic>
        <p:nvPicPr>
          <p:cNvPr id="9" name="Picture 8">
            <a:extLst>
              <a:ext uri="{FF2B5EF4-FFF2-40B4-BE49-F238E27FC236}">
                <a16:creationId xmlns:a16="http://schemas.microsoft.com/office/drawing/2014/main" id="{A685650C-986A-C2EA-67E8-CDB19B50B01A}"/>
              </a:ext>
            </a:extLst>
          </p:cNvPr>
          <p:cNvPicPr>
            <a:picLocks noChangeAspect="1"/>
          </p:cNvPicPr>
          <p:nvPr/>
        </p:nvPicPr>
        <p:blipFill>
          <a:blip r:embed="rId7"/>
          <a:stretch>
            <a:fillRect/>
          </a:stretch>
        </p:blipFill>
        <p:spPr>
          <a:xfrm>
            <a:off x="1979380" y="3921554"/>
            <a:ext cx="2802969" cy="2726441"/>
          </a:xfrm>
          <a:prstGeom prst="rect">
            <a:avLst/>
          </a:prstGeom>
        </p:spPr>
      </p:pic>
      <p:pic>
        <p:nvPicPr>
          <p:cNvPr id="11" name="Picture 10">
            <a:extLst>
              <a:ext uri="{FF2B5EF4-FFF2-40B4-BE49-F238E27FC236}">
                <a16:creationId xmlns:a16="http://schemas.microsoft.com/office/drawing/2014/main" id="{314C290D-7077-B39F-1883-E75C985617C4}"/>
              </a:ext>
            </a:extLst>
          </p:cNvPr>
          <p:cNvPicPr>
            <a:picLocks noChangeAspect="1"/>
          </p:cNvPicPr>
          <p:nvPr/>
        </p:nvPicPr>
        <p:blipFill>
          <a:blip r:embed="rId8"/>
          <a:stretch>
            <a:fillRect/>
          </a:stretch>
        </p:blipFill>
        <p:spPr>
          <a:xfrm>
            <a:off x="5791690" y="3917584"/>
            <a:ext cx="6241857" cy="1802753"/>
          </a:xfrm>
          <a:prstGeom prst="rect">
            <a:avLst/>
          </a:prstGeom>
        </p:spPr>
      </p:pic>
      <p:sp>
        <p:nvSpPr>
          <p:cNvPr id="12" name="Arrow: Right 90">
            <a:extLst>
              <a:ext uri="{FF2B5EF4-FFF2-40B4-BE49-F238E27FC236}">
                <a16:creationId xmlns:a16="http://schemas.microsoft.com/office/drawing/2014/main" id="{604A98EF-C5E7-D5F7-315A-AD437752C78D}"/>
              </a:ext>
            </a:extLst>
          </p:cNvPr>
          <p:cNvSpPr/>
          <p:nvPr/>
        </p:nvSpPr>
        <p:spPr>
          <a:xfrm>
            <a:off x="4827051" y="4653400"/>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DC96F0-CA43-9B9C-CAD3-FD7F35B731B9}"/>
              </a:ext>
            </a:extLst>
          </p:cNvPr>
          <p:cNvSpPr txBox="1"/>
          <p:nvPr/>
        </p:nvSpPr>
        <p:spPr>
          <a:xfrm>
            <a:off x="2672863" y="2691901"/>
            <a:ext cx="7380218" cy="461665"/>
          </a:xfrm>
          <a:prstGeom prst="rect">
            <a:avLst/>
          </a:prstGeom>
          <a:solidFill>
            <a:schemeClr val="accent5">
              <a:lumMod val="60000"/>
              <a:lumOff val="40000"/>
            </a:schemeClr>
          </a:solidFill>
        </p:spPr>
        <p:txBody>
          <a:bodyPr wrap="square" rtlCol="0">
            <a:spAutoFit/>
          </a:bodyPr>
          <a:lstStyle/>
          <a:p>
            <a:r>
              <a:rPr lang="en-US" sz="1200" dirty="0">
                <a:effectLst/>
                <a:latin typeface="Calibri" panose="020F0502020204030204" pitchFamily="34" charset="0"/>
              </a:rPr>
              <a:t>Code samples from POC to Delete the existing record based on the </a:t>
            </a:r>
            <a:r>
              <a:rPr lang="en-US" sz="1200" dirty="0" err="1">
                <a:effectLst/>
                <a:latin typeface="Calibri" panose="020F0502020204030204" pitchFamily="34" charset="0"/>
              </a:rPr>
              <a:t>RequestId</a:t>
            </a:r>
            <a:r>
              <a:rPr lang="en-US" sz="1200" dirty="0">
                <a:effectLst/>
                <a:latin typeface="Calibri" panose="020F0502020204030204" pitchFamily="34" charset="0"/>
              </a:rPr>
              <a:t> and insert the new data. The data in SQL is maintained in different tables, so there are multiple deletions and inserts. </a:t>
            </a:r>
            <a:endParaRPr lang="en-US" sz="1200" dirty="0">
              <a:effectLst/>
            </a:endParaRPr>
          </a:p>
        </p:txBody>
      </p:sp>
    </p:spTree>
    <p:extLst>
      <p:ext uri="{BB962C8B-B14F-4D97-AF65-F5344CB8AC3E}">
        <p14:creationId xmlns:p14="http://schemas.microsoft.com/office/powerpoint/2010/main" val="313665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r>
              <a:rPr lang="en-US" sz="1800" b="1" dirty="0"/>
              <a:t>Development Cost Savings</a:t>
            </a:r>
          </a:p>
          <a:p>
            <a:pPr lvl="1"/>
            <a:r>
              <a:rPr lang="en-US" sz="1600" b="1" dirty="0"/>
              <a:t>Tons of code reduced to few lines instead to just bind object</a:t>
            </a:r>
          </a:p>
          <a:p>
            <a:r>
              <a:rPr lang="en-US" sz="1800" b="1" dirty="0"/>
              <a:t>Quick Access To Market</a:t>
            </a:r>
          </a:p>
          <a:p>
            <a:pPr lvl="1"/>
            <a:r>
              <a:rPr lang="en-US" sz="1600" b="1" dirty="0"/>
              <a:t>Flexible db model to incorporate object structure changes on the fly</a:t>
            </a:r>
          </a:p>
          <a:p>
            <a:pPr marL="457200" lvl="1" indent="0">
              <a:buNone/>
            </a:pPr>
            <a:endParaRPr lang="en-US" b="1" dirty="0"/>
          </a:p>
        </p:txBody>
      </p:sp>
      <p:graphicFrame>
        <p:nvGraphicFramePr>
          <p:cNvPr id="10" name="Table 9">
            <a:extLst>
              <a:ext uri="{FF2B5EF4-FFF2-40B4-BE49-F238E27FC236}">
                <a16:creationId xmlns:a16="http://schemas.microsoft.com/office/drawing/2014/main" id="{594435A0-78F0-B7DC-EEFB-F802036D2896}"/>
              </a:ext>
            </a:extLst>
          </p:cNvPr>
          <p:cNvGraphicFramePr>
            <a:graphicFrameLocks noGrp="1"/>
          </p:cNvGraphicFramePr>
          <p:nvPr>
            <p:extLst>
              <p:ext uri="{D42A27DB-BD31-4B8C-83A1-F6EECF244321}">
                <p14:modId xmlns:p14="http://schemas.microsoft.com/office/powerpoint/2010/main" val="3706153176"/>
              </p:ext>
            </p:extLst>
          </p:nvPr>
        </p:nvGraphicFramePr>
        <p:xfrm>
          <a:off x="1594586" y="2799761"/>
          <a:ext cx="9038848" cy="2931160"/>
        </p:xfrm>
        <a:graphic>
          <a:graphicData uri="http://schemas.openxmlformats.org/drawingml/2006/table">
            <a:tbl>
              <a:tblPr firstRow="1" bandRow="1">
                <a:tableStyleId>{7DF18680-E054-41AD-8BC1-D1AEF772440D}</a:tableStyleId>
              </a:tblPr>
              <a:tblGrid>
                <a:gridCol w="3012950">
                  <a:extLst>
                    <a:ext uri="{9D8B030D-6E8A-4147-A177-3AD203B41FA5}">
                      <a16:colId xmlns:a16="http://schemas.microsoft.com/office/drawing/2014/main" val="2817220088"/>
                    </a:ext>
                  </a:extLst>
                </a:gridCol>
                <a:gridCol w="3128587">
                  <a:extLst>
                    <a:ext uri="{9D8B030D-6E8A-4147-A177-3AD203B41FA5}">
                      <a16:colId xmlns:a16="http://schemas.microsoft.com/office/drawing/2014/main" val="2649137190"/>
                    </a:ext>
                  </a:extLst>
                </a:gridCol>
                <a:gridCol w="2897311">
                  <a:extLst>
                    <a:ext uri="{9D8B030D-6E8A-4147-A177-3AD203B41FA5}">
                      <a16:colId xmlns:a16="http://schemas.microsoft.com/office/drawing/2014/main" val="2617041899"/>
                    </a:ext>
                  </a:extLst>
                </a:gridCol>
              </a:tblGrid>
              <a:tr h="392922">
                <a:tc>
                  <a:txBody>
                    <a:bodyPr/>
                    <a:lstStyle/>
                    <a:p>
                      <a:r>
                        <a:rPr lang="en-US" dirty="0"/>
                        <a:t>DB Operations</a:t>
                      </a:r>
                    </a:p>
                  </a:txBody>
                  <a:tcPr/>
                </a:tc>
                <a:tc>
                  <a:txBody>
                    <a:bodyPr/>
                    <a:lstStyle/>
                    <a:p>
                      <a:r>
                        <a:rPr lang="en-US" dirty="0"/>
                        <a:t>Time needed per Developer (SQL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needed per Developer (Mongo)</a:t>
                      </a:r>
                    </a:p>
                  </a:txBody>
                  <a:tcPr/>
                </a:tc>
                <a:extLst>
                  <a:ext uri="{0D108BD9-81ED-4DB2-BD59-A6C34878D82A}">
                    <a16:rowId xmlns:a16="http://schemas.microsoft.com/office/drawing/2014/main" val="1048761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Save calls (Insert, Update) </a:t>
                      </a:r>
                      <a:endParaRPr lang="en-US" dirty="0">
                        <a:effectLst/>
                      </a:endParaRPr>
                    </a:p>
                  </a:txBody>
                  <a:tcPr/>
                </a:tc>
                <a:tc>
                  <a:txBody>
                    <a:bodyPr/>
                    <a:lstStyle/>
                    <a:p>
                      <a:r>
                        <a:rPr lang="en-US" dirty="0"/>
                        <a:t>8 hours</a:t>
                      </a:r>
                    </a:p>
                  </a:txBody>
                  <a:tcPr/>
                </a:tc>
                <a:tc>
                  <a:txBody>
                    <a:bodyPr/>
                    <a:lstStyle/>
                    <a:p>
                      <a:r>
                        <a:rPr lang="en-US" dirty="0"/>
                        <a:t>20 mins</a:t>
                      </a:r>
                    </a:p>
                  </a:txBody>
                  <a:tcPr/>
                </a:tc>
                <a:extLst>
                  <a:ext uri="{0D108BD9-81ED-4DB2-BD59-A6C34878D82A}">
                    <a16:rowId xmlns:a16="http://schemas.microsoft.com/office/drawing/2014/main" val="4009938358"/>
                  </a:ext>
                </a:extLst>
              </a:tr>
              <a:tr h="1549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Multiple insert/update/delete calls: </a:t>
                      </a:r>
                      <a:endParaRPr lang="en-US" dirty="0">
                        <a:effectLst/>
                      </a:endParaRPr>
                    </a:p>
                  </a:txBody>
                  <a:tcPr/>
                </a:tc>
                <a:tc>
                  <a:txBody>
                    <a:bodyPr/>
                    <a:lstStyle/>
                    <a:p>
                      <a:r>
                        <a:rPr lang="en-US" dirty="0"/>
                        <a:t>16 hours</a:t>
                      </a:r>
                    </a:p>
                  </a:txBody>
                  <a:tcPr/>
                </a:tc>
                <a:tc>
                  <a:txBody>
                    <a:bodyPr/>
                    <a:lstStyle/>
                    <a:p>
                      <a:r>
                        <a:rPr lang="en-US" dirty="0"/>
                        <a:t>20 mins</a:t>
                      </a:r>
                    </a:p>
                  </a:txBody>
                  <a:tcPr/>
                </a:tc>
                <a:extLst>
                  <a:ext uri="{0D108BD9-81ED-4DB2-BD59-A6C34878D82A}">
                    <a16:rowId xmlns:a16="http://schemas.microsoft.com/office/drawing/2014/main" val="1953636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Get calls (Select queries): </a:t>
                      </a:r>
                      <a:endParaRPr lang="en-US" dirty="0">
                        <a:effectLst/>
                      </a:endParaRPr>
                    </a:p>
                  </a:txBody>
                  <a:tcPr/>
                </a:tc>
                <a:tc>
                  <a:txBody>
                    <a:bodyPr/>
                    <a:lstStyle/>
                    <a:p>
                      <a:r>
                        <a:rPr lang="en-US" dirty="0"/>
                        <a:t>6 hours</a:t>
                      </a:r>
                    </a:p>
                  </a:txBody>
                  <a:tcPr/>
                </a:tc>
                <a:tc>
                  <a:txBody>
                    <a:bodyPr/>
                    <a:lstStyle/>
                    <a:p>
                      <a:r>
                        <a:rPr lang="en-US" dirty="0"/>
                        <a:t>20 mins</a:t>
                      </a:r>
                    </a:p>
                  </a:txBody>
                  <a:tcPr/>
                </a:tc>
                <a:extLst>
                  <a:ext uri="{0D108BD9-81ED-4DB2-BD59-A6C34878D82A}">
                    <a16:rowId xmlns:a16="http://schemas.microsoft.com/office/drawing/2014/main" val="21418188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Complex queries/Stores Procedures: </a:t>
                      </a:r>
                      <a:endParaRPr lang="en-US" dirty="0">
                        <a:effectLst/>
                      </a:endParaRPr>
                    </a:p>
                  </a:txBody>
                  <a:tcPr/>
                </a:tc>
                <a:tc>
                  <a:txBody>
                    <a:bodyPr/>
                    <a:lstStyle/>
                    <a:p>
                      <a:r>
                        <a:rPr lang="en-US" dirty="0"/>
                        <a:t>24 hours</a:t>
                      </a:r>
                    </a:p>
                  </a:txBody>
                  <a:tcPr/>
                </a:tc>
                <a:tc>
                  <a:txBody>
                    <a:bodyPr/>
                    <a:lstStyle/>
                    <a:p>
                      <a:r>
                        <a:rPr lang="en-US" dirty="0"/>
                        <a:t>4 hours</a:t>
                      </a:r>
                    </a:p>
                  </a:txBody>
                  <a:tcPr/>
                </a:tc>
                <a:extLst>
                  <a:ext uri="{0D108BD9-81ED-4DB2-BD59-A6C34878D82A}">
                    <a16:rowId xmlns:a16="http://schemas.microsoft.com/office/drawing/2014/main" val="2993123820"/>
                  </a:ext>
                </a:extLst>
              </a:tr>
            </a:tbl>
          </a:graphicData>
        </a:graphic>
      </p:graphicFrame>
    </p:spTree>
    <p:extLst>
      <p:ext uri="{BB962C8B-B14F-4D97-AF65-F5344CB8AC3E}">
        <p14:creationId xmlns:p14="http://schemas.microsoft.com/office/powerpoint/2010/main" val="110771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pic>
        <p:nvPicPr>
          <p:cNvPr id="6" name="Picture 5">
            <a:extLst>
              <a:ext uri="{FF2B5EF4-FFF2-40B4-BE49-F238E27FC236}">
                <a16:creationId xmlns:a16="http://schemas.microsoft.com/office/drawing/2014/main" id="{E5892ED4-51C8-1C31-A23F-B29593568C18}"/>
              </a:ext>
            </a:extLst>
          </p:cNvPr>
          <p:cNvPicPr>
            <a:picLocks noChangeAspect="1"/>
          </p:cNvPicPr>
          <p:nvPr/>
        </p:nvPicPr>
        <p:blipFill>
          <a:blip r:embed="rId3"/>
          <a:stretch>
            <a:fillRect/>
          </a:stretch>
        </p:blipFill>
        <p:spPr>
          <a:xfrm>
            <a:off x="1829846" y="1423541"/>
            <a:ext cx="8532308" cy="4817003"/>
          </a:xfrm>
          <a:prstGeom prst="rect">
            <a:avLst/>
          </a:prstGeom>
        </p:spPr>
      </p:pic>
    </p:spTree>
    <p:extLst>
      <p:ext uri="{BB962C8B-B14F-4D97-AF65-F5344CB8AC3E}">
        <p14:creationId xmlns:p14="http://schemas.microsoft.com/office/powerpoint/2010/main" val="3370225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36434</TotalTime>
  <Words>5287</Words>
  <Application>Microsoft Macintosh PowerPoint</Application>
  <PresentationFormat>Widescreen</PresentationFormat>
  <Paragraphs>631</Paragraphs>
  <Slides>32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Calibri</vt:lpstr>
      <vt:lpstr>Calibri Light</vt:lpstr>
      <vt:lpstr>Helvetica</vt:lpstr>
      <vt:lpstr>Segoe UI</vt:lpstr>
      <vt:lpstr>Times New Roman</vt:lpstr>
      <vt:lpstr>Wingdings</vt:lpstr>
      <vt:lpstr>Wingdings,Sans-Serif</vt:lpstr>
      <vt:lpstr>Office Theme</vt:lpstr>
      <vt:lpstr>Data Strategy</vt:lpstr>
      <vt:lpstr>Current System Context Diagram</vt:lpstr>
      <vt:lpstr>Current DB Design - Problems</vt:lpstr>
      <vt:lpstr>Current DB Design - Problems</vt:lpstr>
      <vt:lpstr>Idea</vt:lpstr>
      <vt:lpstr>Business Case: </vt:lpstr>
      <vt:lpstr>Always consistent flexible object Store (No SQL DB)</vt:lpstr>
      <vt:lpstr>Always consistent flexible object Store (No SQL DB)</vt:lpstr>
      <vt:lpstr>Always consistent flexible object Store (No SQL DB)</vt:lpstr>
      <vt:lpstr>Always consistent flexible object Store (No SQL DB)</vt:lpstr>
      <vt:lpstr>Always Consistent flexible object Store (No SQL DB)</vt:lpstr>
      <vt:lpstr>Enterprise Data Strategy – Integration with ELZ</vt:lpstr>
      <vt:lpstr>Patterns/APIs &amp; Code Samples</vt:lpstr>
      <vt:lpstr>PowerPoint Presentation</vt:lpstr>
      <vt:lpstr>PowerPoint Presentation</vt:lpstr>
      <vt:lpstr>Consistent flexible object Store (No SQL DB) - Mongo</vt:lpstr>
      <vt:lpstr>Current DB Design</vt:lpstr>
      <vt:lpstr>Current DB Design - Problems</vt:lpstr>
      <vt:lpstr>One DB Design</vt:lpstr>
      <vt:lpstr>One DB Design</vt:lpstr>
      <vt:lpstr>Appropriate DB? NO SQL DB (Mongo DB) &amp; its Value Additions</vt:lpstr>
      <vt:lpstr>Why MongoDB vs Other NO SQL DBs (Azure Cosmos, Cassandara) </vt:lpstr>
      <vt:lpstr>PowerPoint Presentation</vt:lpstr>
      <vt:lpstr>Why MongoDB</vt:lpstr>
      <vt:lpstr>PowerPoint Presentation</vt:lpstr>
      <vt:lpstr>Next Steps: Get Enterprise Architecture Approval</vt:lpstr>
      <vt:lpstr>Next Steps: Evaluating USB MongoDB Infrastructure Setup </vt:lpstr>
      <vt:lpstr>Next Steps: Evaluating MongoDB Cost Model (OnPerm &amp; OnCloud).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Rootes, Katherine M</dc:creator>
  <cp:lastModifiedBy>Sultan, Awais</cp:lastModifiedBy>
  <cp:revision>170</cp:revision>
  <dcterms:created xsi:type="dcterms:W3CDTF">2021-08-19T14:49:48Z</dcterms:created>
  <dcterms:modified xsi:type="dcterms:W3CDTF">2024-04-03T20:06:55Z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20df1db-9955-4087-a541-42c2f5a9332e_Enabled">
    <vt:lpwstr>true</vt:lpwstr>
  </property>
  <property fmtid="{D5CDD505-2E9C-101B-9397-08002B2CF9AE}" pid="3" name="MSIP_Label_320df1db-9955-4087-a541-42c2f5a9332e_SetDate">
    <vt:lpwstr>2021-08-19T14:49:47Z</vt:lpwstr>
  </property>
  <property fmtid="{D5CDD505-2E9C-101B-9397-08002B2CF9AE}" pid="4" name="MSIP_Label_320df1db-9955-4087-a541-42c2f5a9332e_Method">
    <vt:lpwstr>Standard</vt:lpwstr>
  </property>
  <property fmtid="{D5CDD505-2E9C-101B-9397-08002B2CF9AE}" pid="5" name="MSIP_Label_320df1db-9955-4087-a541-42c2f5a9332e_Name">
    <vt:lpwstr>Confidential Information</vt:lpwstr>
  </property>
  <property fmtid="{D5CDD505-2E9C-101B-9397-08002B2CF9AE}" pid="6" name="MSIP_Label_320df1db-9955-4087-a541-42c2f5a9332e_SiteId">
    <vt:lpwstr>eef95730-77bf-4663-a55d-1ddff9335b5b</vt:lpwstr>
  </property>
  <property fmtid="{D5CDD505-2E9C-101B-9397-08002B2CF9AE}" pid="7" name="MSIP_Label_320df1db-9955-4087-a541-42c2f5a9332e_ActionId">
    <vt:lpwstr>05475cf1-ee4c-43f3-b816-ce5409784a97</vt:lpwstr>
  </property>
  <property fmtid="{D5CDD505-2E9C-101B-9397-08002B2CF9AE}" pid="8" name="MSIP_Label_320df1db-9955-4087-a541-42c2f5a9332e_ContentBits">
    <vt:lpwstr>0</vt:lpwstr>
  </property>
</Properties>
</file>